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57" r:id="rId2"/>
    <p:sldId id="258" r:id="rId3"/>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6F6E"/>
    <a:srgbClr val="7DBC3A"/>
    <a:srgbClr val="F2F8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81" autoAdjust="0"/>
    <p:restoredTop sz="94660"/>
  </p:normalViewPr>
  <p:slideViewPr>
    <p:cSldViewPr snapToGrid="0">
      <p:cViewPr>
        <p:scale>
          <a:sx n="126" d="100"/>
          <a:sy n="126" d="100"/>
        </p:scale>
        <p:origin x="662" y="-432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 Morris" userId="e897df21-9037-4409-a909-9426509c33fa" providerId="ADAL" clId="{A6C9E4BF-EFCB-4D0F-82D5-F24AAD580C40}"/>
    <pc:docChg chg="custSel modSld">
      <pc:chgData name="Kim Morris" userId="e897df21-9037-4409-a909-9426509c33fa" providerId="ADAL" clId="{A6C9E4BF-EFCB-4D0F-82D5-F24AAD580C40}" dt="2023-07-03T16:30:14.991" v="54" actId="14100"/>
      <pc:docMkLst>
        <pc:docMk/>
      </pc:docMkLst>
      <pc:sldChg chg="modSp mod">
        <pc:chgData name="Kim Morris" userId="e897df21-9037-4409-a909-9426509c33fa" providerId="ADAL" clId="{A6C9E4BF-EFCB-4D0F-82D5-F24AAD580C40}" dt="2023-07-03T16:27:04.925" v="20" actId="14100"/>
        <pc:sldMkLst>
          <pc:docMk/>
          <pc:sldMk cId="4057252440" sldId="257"/>
        </pc:sldMkLst>
        <pc:spChg chg="mod">
          <ac:chgData name="Kim Morris" userId="e897df21-9037-4409-a909-9426509c33fa" providerId="ADAL" clId="{A6C9E4BF-EFCB-4D0F-82D5-F24AAD580C40}" dt="2023-07-03T16:27:04.925" v="20" actId="14100"/>
          <ac:spMkLst>
            <pc:docMk/>
            <pc:sldMk cId="4057252440" sldId="257"/>
            <ac:spMk id="2" creationId="{00000000-0000-0000-0000-000000000000}"/>
          </ac:spMkLst>
        </pc:spChg>
        <pc:spChg chg="mod">
          <ac:chgData name="Kim Morris" userId="e897df21-9037-4409-a909-9426509c33fa" providerId="ADAL" clId="{A6C9E4BF-EFCB-4D0F-82D5-F24AAD580C40}" dt="2023-07-03T16:25:19.517" v="12" actId="20577"/>
          <ac:spMkLst>
            <pc:docMk/>
            <pc:sldMk cId="4057252440" sldId="257"/>
            <ac:spMk id="3" creationId="{4C12C6B5-B311-4484-B795-91AB9333EAB4}"/>
          </ac:spMkLst>
        </pc:spChg>
        <pc:spChg chg="mod">
          <ac:chgData name="Kim Morris" userId="e897df21-9037-4409-a909-9426509c33fa" providerId="ADAL" clId="{A6C9E4BF-EFCB-4D0F-82D5-F24AAD580C40}" dt="2023-07-03T16:26:25.355" v="16" actId="207"/>
          <ac:spMkLst>
            <pc:docMk/>
            <pc:sldMk cId="4057252440" sldId="257"/>
            <ac:spMk id="13" creationId="{00000000-0000-0000-0000-000000000000}"/>
          </ac:spMkLst>
        </pc:spChg>
        <pc:spChg chg="mod">
          <ac:chgData name="Kim Morris" userId="e897df21-9037-4409-a909-9426509c33fa" providerId="ADAL" clId="{A6C9E4BF-EFCB-4D0F-82D5-F24AAD580C40}" dt="2023-07-03T16:24:17.732" v="3" actId="20577"/>
          <ac:spMkLst>
            <pc:docMk/>
            <pc:sldMk cId="4057252440" sldId="257"/>
            <ac:spMk id="16" creationId="{7AE62792-23FE-A148-8E5D-3A4124B743DF}"/>
          </ac:spMkLst>
        </pc:spChg>
      </pc:sldChg>
      <pc:sldChg chg="addSp delSp modSp mod">
        <pc:chgData name="Kim Morris" userId="e897df21-9037-4409-a909-9426509c33fa" providerId="ADAL" clId="{A6C9E4BF-EFCB-4D0F-82D5-F24AAD580C40}" dt="2023-07-03T16:30:14.991" v="54" actId="14100"/>
        <pc:sldMkLst>
          <pc:docMk/>
          <pc:sldMk cId="3588678939" sldId="258"/>
        </pc:sldMkLst>
        <pc:spChg chg="mod">
          <ac:chgData name="Kim Morris" userId="e897df21-9037-4409-a909-9426509c33fa" providerId="ADAL" clId="{A6C9E4BF-EFCB-4D0F-82D5-F24AAD580C40}" dt="2023-07-03T16:30:14.991" v="54" actId="14100"/>
          <ac:spMkLst>
            <pc:docMk/>
            <pc:sldMk cId="3588678939" sldId="258"/>
            <ac:spMk id="2" creationId="{00000000-0000-0000-0000-000000000000}"/>
          </ac:spMkLst>
        </pc:spChg>
        <pc:spChg chg="mod">
          <ac:chgData name="Kim Morris" userId="e897df21-9037-4409-a909-9426509c33fa" providerId="ADAL" clId="{A6C9E4BF-EFCB-4D0F-82D5-F24AAD580C40}" dt="2023-07-03T16:29:58.904" v="50" actId="20577"/>
          <ac:spMkLst>
            <pc:docMk/>
            <pc:sldMk cId="3588678939" sldId="258"/>
            <ac:spMk id="5" creationId="{00000000-0000-0000-0000-000000000000}"/>
          </ac:spMkLst>
        </pc:spChg>
        <pc:spChg chg="add mod">
          <ac:chgData name="Kim Morris" userId="e897df21-9037-4409-a909-9426509c33fa" providerId="ADAL" clId="{A6C9E4BF-EFCB-4D0F-82D5-F24AAD580C40}" dt="2023-07-03T16:24:45.263" v="7" actId="1076"/>
          <ac:spMkLst>
            <pc:docMk/>
            <pc:sldMk cId="3588678939" sldId="258"/>
            <ac:spMk id="7" creationId="{D7C6B236-4470-B534-E9F0-CED49C2276BE}"/>
          </ac:spMkLst>
        </pc:spChg>
        <pc:spChg chg="mod">
          <ac:chgData name="Kim Morris" userId="e897df21-9037-4409-a909-9426509c33fa" providerId="ADAL" clId="{A6C9E4BF-EFCB-4D0F-82D5-F24AAD580C40}" dt="2023-07-03T16:27:31.667" v="23" actId="207"/>
          <ac:spMkLst>
            <pc:docMk/>
            <pc:sldMk cId="3588678939" sldId="258"/>
            <ac:spMk id="9" creationId="{00000000-0000-0000-0000-000000000000}"/>
          </ac:spMkLst>
        </pc:spChg>
        <pc:picChg chg="del mod">
          <ac:chgData name="Kim Morris" userId="e897df21-9037-4409-a909-9426509c33fa" providerId="ADAL" clId="{A6C9E4BF-EFCB-4D0F-82D5-F24AAD580C40}" dt="2023-07-03T16:24:10.992" v="2" actId="478"/>
          <ac:picMkLst>
            <pc:docMk/>
            <pc:sldMk cId="3588678939" sldId="258"/>
            <ac:picMk id="3" creationId="{4EF5EBC5-FD0F-46D2-0A66-1C9B2CB9E67D}"/>
          </ac:picMkLst>
        </pc:picChg>
        <pc:picChg chg="mod">
          <ac:chgData name="Kim Morris" userId="e897df21-9037-4409-a909-9426509c33fa" providerId="ADAL" clId="{A6C9E4BF-EFCB-4D0F-82D5-F24AAD580C40}" dt="2023-07-03T16:28:51.222" v="40" actId="1076"/>
          <ac:picMkLst>
            <pc:docMk/>
            <pc:sldMk cId="3588678939" sldId="258"/>
            <ac:picMk id="11"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5F7C22-1FD0-4422-B5AC-720BBFE12BAC}" type="datetimeFigureOut">
              <a:rPr lang="en-US" smtClean="0"/>
              <a:t>7/3/2023</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65ED52-EA8F-49EB-B9A6-4D9642C11623}" type="slidenum">
              <a:rPr lang="en-US" smtClean="0"/>
              <a:t>‹#›</a:t>
            </a:fld>
            <a:endParaRPr lang="en-US"/>
          </a:p>
        </p:txBody>
      </p:sp>
    </p:spTree>
    <p:extLst>
      <p:ext uri="{BB962C8B-B14F-4D97-AF65-F5344CB8AC3E}">
        <p14:creationId xmlns:p14="http://schemas.microsoft.com/office/powerpoint/2010/main" val="1737214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38EEA69-DC9A-41CD-B4CA-A7F09BE0D6AB}" type="datetimeFigureOut">
              <a:rPr lang="en-US" smtClean="0"/>
              <a:t>7/3/2023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C8662A-5B63-408A-B293-61ADA17506A5}" type="slidenum">
              <a:rPr lang="en-US" smtClean="0"/>
              <a:t>‹#›</a:t>
            </a:fld>
            <a:endParaRPr lang="en-US"/>
          </a:p>
        </p:txBody>
      </p:sp>
    </p:spTree>
    <p:extLst>
      <p:ext uri="{BB962C8B-B14F-4D97-AF65-F5344CB8AC3E}">
        <p14:creationId xmlns:p14="http://schemas.microsoft.com/office/powerpoint/2010/main" val="4215349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8EEA69-DC9A-41CD-B4CA-A7F09BE0D6AB}" type="datetimeFigureOut">
              <a:rPr lang="en-US" smtClean="0"/>
              <a:t>7/3/2023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C8662A-5B63-408A-B293-61ADA17506A5}" type="slidenum">
              <a:rPr lang="en-US" smtClean="0"/>
              <a:t>‹#›</a:t>
            </a:fld>
            <a:endParaRPr lang="en-US"/>
          </a:p>
        </p:txBody>
      </p:sp>
    </p:spTree>
    <p:extLst>
      <p:ext uri="{BB962C8B-B14F-4D97-AF65-F5344CB8AC3E}">
        <p14:creationId xmlns:p14="http://schemas.microsoft.com/office/powerpoint/2010/main" val="306304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8EEA69-DC9A-41CD-B4CA-A7F09BE0D6AB}" type="datetimeFigureOut">
              <a:rPr lang="en-US" smtClean="0"/>
              <a:t>7/3/2023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C8662A-5B63-408A-B293-61ADA17506A5}" type="slidenum">
              <a:rPr lang="en-US" smtClean="0"/>
              <a:t>‹#›</a:t>
            </a:fld>
            <a:endParaRPr lang="en-US"/>
          </a:p>
        </p:txBody>
      </p:sp>
    </p:spTree>
    <p:extLst>
      <p:ext uri="{BB962C8B-B14F-4D97-AF65-F5344CB8AC3E}">
        <p14:creationId xmlns:p14="http://schemas.microsoft.com/office/powerpoint/2010/main" val="3664393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8EEA69-DC9A-41CD-B4CA-A7F09BE0D6AB}" type="datetimeFigureOut">
              <a:rPr lang="en-US" smtClean="0"/>
              <a:t>7/3/2023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C8662A-5B63-408A-B293-61ADA17506A5}" type="slidenum">
              <a:rPr lang="en-US" smtClean="0"/>
              <a:t>‹#›</a:t>
            </a:fld>
            <a:endParaRPr lang="en-US"/>
          </a:p>
        </p:txBody>
      </p:sp>
    </p:spTree>
    <p:extLst>
      <p:ext uri="{BB962C8B-B14F-4D97-AF65-F5344CB8AC3E}">
        <p14:creationId xmlns:p14="http://schemas.microsoft.com/office/powerpoint/2010/main" val="941178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38EEA69-DC9A-41CD-B4CA-A7F09BE0D6AB}" type="datetimeFigureOut">
              <a:rPr lang="en-US" smtClean="0"/>
              <a:t>7/3/2023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C8662A-5B63-408A-B293-61ADA17506A5}" type="slidenum">
              <a:rPr lang="en-US" smtClean="0"/>
              <a:t>‹#›</a:t>
            </a:fld>
            <a:endParaRPr lang="en-US"/>
          </a:p>
        </p:txBody>
      </p:sp>
    </p:spTree>
    <p:extLst>
      <p:ext uri="{BB962C8B-B14F-4D97-AF65-F5344CB8AC3E}">
        <p14:creationId xmlns:p14="http://schemas.microsoft.com/office/powerpoint/2010/main" val="2306822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8EEA69-DC9A-41CD-B4CA-A7F09BE0D6AB}" type="datetimeFigureOut">
              <a:rPr lang="en-US" smtClean="0"/>
              <a:t>7/3/2023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C8662A-5B63-408A-B293-61ADA17506A5}" type="slidenum">
              <a:rPr lang="en-US" smtClean="0"/>
              <a:t>‹#›</a:t>
            </a:fld>
            <a:endParaRPr lang="en-US"/>
          </a:p>
        </p:txBody>
      </p:sp>
    </p:spTree>
    <p:extLst>
      <p:ext uri="{BB962C8B-B14F-4D97-AF65-F5344CB8AC3E}">
        <p14:creationId xmlns:p14="http://schemas.microsoft.com/office/powerpoint/2010/main" val="2692812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8EEA69-DC9A-41CD-B4CA-A7F09BE0D6AB}" type="datetimeFigureOut">
              <a:rPr lang="en-US" smtClean="0"/>
              <a:t>7/3/2023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C8662A-5B63-408A-B293-61ADA17506A5}" type="slidenum">
              <a:rPr lang="en-US" smtClean="0"/>
              <a:t>‹#›</a:t>
            </a:fld>
            <a:endParaRPr lang="en-US"/>
          </a:p>
        </p:txBody>
      </p:sp>
    </p:spTree>
    <p:extLst>
      <p:ext uri="{BB962C8B-B14F-4D97-AF65-F5344CB8AC3E}">
        <p14:creationId xmlns:p14="http://schemas.microsoft.com/office/powerpoint/2010/main" val="3476871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38EEA69-DC9A-41CD-B4CA-A7F09BE0D6AB}" type="datetimeFigureOut">
              <a:rPr lang="en-US" smtClean="0"/>
              <a:t>7/3/2023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C8662A-5B63-408A-B293-61ADA17506A5}" type="slidenum">
              <a:rPr lang="en-US" smtClean="0"/>
              <a:t>‹#›</a:t>
            </a:fld>
            <a:endParaRPr lang="en-US"/>
          </a:p>
        </p:txBody>
      </p:sp>
    </p:spTree>
    <p:extLst>
      <p:ext uri="{BB962C8B-B14F-4D97-AF65-F5344CB8AC3E}">
        <p14:creationId xmlns:p14="http://schemas.microsoft.com/office/powerpoint/2010/main" val="3935388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8EEA69-DC9A-41CD-B4CA-A7F09BE0D6AB}" type="datetimeFigureOut">
              <a:rPr lang="en-US" smtClean="0"/>
              <a:t>7/3/2023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C8662A-5B63-408A-B293-61ADA17506A5}" type="slidenum">
              <a:rPr lang="en-US" smtClean="0"/>
              <a:t>‹#›</a:t>
            </a:fld>
            <a:endParaRPr lang="en-US"/>
          </a:p>
        </p:txBody>
      </p:sp>
    </p:spTree>
    <p:extLst>
      <p:ext uri="{BB962C8B-B14F-4D97-AF65-F5344CB8AC3E}">
        <p14:creationId xmlns:p14="http://schemas.microsoft.com/office/powerpoint/2010/main" val="1647267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C38EEA69-DC9A-41CD-B4CA-A7F09BE0D6AB}" type="datetimeFigureOut">
              <a:rPr lang="en-US" smtClean="0"/>
              <a:t>7/3/2023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C8662A-5B63-408A-B293-61ADA17506A5}" type="slidenum">
              <a:rPr lang="en-US" smtClean="0"/>
              <a:t>‹#›</a:t>
            </a:fld>
            <a:endParaRPr lang="en-US"/>
          </a:p>
        </p:txBody>
      </p:sp>
    </p:spTree>
    <p:extLst>
      <p:ext uri="{BB962C8B-B14F-4D97-AF65-F5344CB8AC3E}">
        <p14:creationId xmlns:p14="http://schemas.microsoft.com/office/powerpoint/2010/main" val="3142574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C38EEA69-DC9A-41CD-B4CA-A7F09BE0D6AB}" type="datetimeFigureOut">
              <a:rPr lang="en-US" smtClean="0"/>
              <a:t>7/3/2023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C8662A-5B63-408A-B293-61ADA17506A5}" type="slidenum">
              <a:rPr lang="en-US" smtClean="0"/>
              <a:t>‹#›</a:t>
            </a:fld>
            <a:endParaRPr lang="en-US"/>
          </a:p>
        </p:txBody>
      </p:sp>
    </p:spTree>
    <p:extLst>
      <p:ext uri="{BB962C8B-B14F-4D97-AF65-F5344CB8AC3E}">
        <p14:creationId xmlns:p14="http://schemas.microsoft.com/office/powerpoint/2010/main" val="349719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C38EEA69-DC9A-41CD-B4CA-A7F09BE0D6AB}" type="datetimeFigureOut">
              <a:rPr lang="en-US" smtClean="0"/>
              <a:t>7/3/2023</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0BC8662A-5B63-408A-B293-61ADA17506A5}" type="slidenum">
              <a:rPr lang="en-US" smtClean="0"/>
              <a:t>‹#›</a:t>
            </a:fld>
            <a:endParaRPr lang="en-US"/>
          </a:p>
        </p:txBody>
      </p:sp>
    </p:spTree>
    <p:extLst>
      <p:ext uri="{BB962C8B-B14F-4D97-AF65-F5344CB8AC3E}">
        <p14:creationId xmlns:p14="http://schemas.microsoft.com/office/powerpoint/2010/main" val="22478735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Solutions@OntarioOneCall.ca"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AD0BE33-2679-A047-A7BE-50ED2071794D}"/>
              </a:ext>
            </a:extLst>
          </p:cNvPr>
          <p:cNvSpPr/>
          <p:nvPr/>
        </p:nvSpPr>
        <p:spPr>
          <a:xfrm>
            <a:off x="457317" y="3762375"/>
            <a:ext cx="6707966" cy="619406"/>
          </a:xfrm>
          <a:prstGeom prst="rect">
            <a:avLst/>
          </a:prstGeom>
          <a:solidFill>
            <a:srgbClr val="F2F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8" name="Rectangle 17">
            <a:extLst>
              <a:ext uri="{FF2B5EF4-FFF2-40B4-BE49-F238E27FC236}">
                <a16:creationId xmlns:a16="http://schemas.microsoft.com/office/drawing/2014/main" id="{EAD0BE33-2679-A047-A7BE-50ED2071794D}"/>
              </a:ext>
            </a:extLst>
          </p:cNvPr>
          <p:cNvSpPr/>
          <p:nvPr/>
        </p:nvSpPr>
        <p:spPr>
          <a:xfrm>
            <a:off x="457317" y="1250447"/>
            <a:ext cx="6707966" cy="2404827"/>
          </a:xfrm>
          <a:prstGeom prst="rect">
            <a:avLst/>
          </a:prstGeom>
          <a:solidFill>
            <a:srgbClr val="F2F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 name="Subtitle 2">
            <a:extLst>
              <a:ext uri="{FF2B5EF4-FFF2-40B4-BE49-F238E27FC236}">
                <a16:creationId xmlns:a16="http://schemas.microsoft.com/office/drawing/2014/main" id="{4C12C6B5-B311-4484-B795-91AB9333EAB4}"/>
              </a:ext>
            </a:extLst>
          </p:cNvPr>
          <p:cNvSpPr>
            <a:spLocks noGrp="1"/>
          </p:cNvSpPr>
          <p:nvPr>
            <p:ph type="subTitle" idx="1"/>
          </p:nvPr>
        </p:nvSpPr>
        <p:spPr>
          <a:xfrm>
            <a:off x="344113" y="1218767"/>
            <a:ext cx="6897345" cy="2374298"/>
          </a:xfrm>
        </p:spPr>
        <p:txBody>
          <a:bodyPr>
            <a:noAutofit/>
          </a:bodyPr>
          <a:lstStyle/>
          <a:p>
            <a:pPr marL="72000" algn="l">
              <a:lnSpc>
                <a:spcPct val="100000"/>
              </a:lnSpc>
            </a:pPr>
            <a:r>
              <a:rPr lang="fr-CA" sz="900" b="1" dirty="0">
                <a:solidFill>
                  <a:srgbClr val="7DBC3A"/>
                </a:solidFill>
                <a:latin typeface="Arial" panose="020B0604020202020204" pitchFamily="34" charset="0"/>
                <a:cs typeface="Arial" panose="020B0604020202020204" pitchFamily="34" charset="0"/>
              </a:rPr>
              <a:t>Ce que vous devez savoir...</a:t>
            </a:r>
          </a:p>
          <a:p>
            <a:pPr marL="72000" algn="l">
              <a:lnSpc>
                <a:spcPct val="100000"/>
              </a:lnSpc>
            </a:pPr>
            <a:r>
              <a:rPr lang="fr-CA" sz="900" dirty="0">
                <a:solidFill>
                  <a:srgbClr val="6D6F6E"/>
                </a:solidFill>
                <a:latin typeface="Arial" panose="020B0604020202020204" pitchFamily="34" charset="0"/>
                <a:cs typeface="Arial" panose="020B0604020202020204" pitchFamily="34" charset="0"/>
              </a:rPr>
              <a:t>L’information que vous recevez des propriétaires d’infrastructures souterraines (membres) est basée sur les dessins de la zone d’excavation sur la carte aérienne.</a:t>
            </a:r>
          </a:p>
          <a:p>
            <a:pPr marL="72000" algn="l">
              <a:lnSpc>
                <a:spcPct val="100000"/>
              </a:lnSpc>
            </a:pPr>
            <a:r>
              <a:rPr lang="fr-CA" sz="900" dirty="0">
                <a:solidFill>
                  <a:srgbClr val="6D6F6E"/>
                </a:solidFill>
                <a:latin typeface="Arial" panose="020B0604020202020204" pitchFamily="34" charset="0"/>
                <a:cs typeface="Arial" panose="020B0604020202020204" pitchFamily="34" charset="0"/>
              </a:rPr>
              <a:t>La carte avec la demande de localisation est basée sur l’information entrée dans la barre de Recherche d’adresse. </a:t>
            </a:r>
          </a:p>
          <a:p>
            <a:pPr marL="72000" algn="l">
              <a:lnSpc>
                <a:spcPct val="100000"/>
              </a:lnSpc>
            </a:pPr>
            <a:r>
              <a:rPr lang="fr-CA" sz="900" dirty="0">
                <a:solidFill>
                  <a:srgbClr val="6D6F6E"/>
                </a:solidFill>
                <a:latin typeface="Arial" panose="020B0604020202020204" pitchFamily="34" charset="0"/>
                <a:cs typeface="Arial" panose="020B0604020202020204" pitchFamily="34" charset="0"/>
              </a:rPr>
              <a:t>Pour aider avec la vérification d’un endroit, le système pourrait proposer une adresse civique ou un endroit épinglé civique sur la carte, toutefois, ce sont des approximations et devraient être confirmées pour être certain. </a:t>
            </a:r>
          </a:p>
          <a:p>
            <a:pPr marL="72000" algn="l">
              <a:lnSpc>
                <a:spcPct val="100000"/>
              </a:lnSpc>
            </a:pPr>
            <a:r>
              <a:rPr lang="fr-CA" sz="900" dirty="0">
                <a:solidFill>
                  <a:srgbClr val="6D6F6E"/>
                </a:solidFill>
                <a:latin typeface="Arial" panose="020B0604020202020204" pitchFamily="34" charset="0"/>
                <a:cs typeface="Arial" panose="020B0604020202020204" pitchFamily="34" charset="0"/>
              </a:rPr>
              <a:t>Les cartes aériennes du portail internet comprennent un outil de mesure et un outil de vue de la rue pour vous aider à trouver l’endroit de travail précis.  </a:t>
            </a:r>
          </a:p>
          <a:p>
            <a:pPr marL="72000" algn="l">
              <a:lnSpc>
                <a:spcPct val="100000"/>
              </a:lnSpc>
            </a:pPr>
            <a:r>
              <a:rPr lang="fr-CA" sz="900" dirty="0">
                <a:solidFill>
                  <a:srgbClr val="6D6F6E"/>
                </a:solidFill>
                <a:latin typeface="Arial" panose="020B0604020202020204" pitchFamily="34" charset="0"/>
                <a:cs typeface="Arial" panose="020B0604020202020204" pitchFamily="34" charset="0"/>
              </a:rPr>
              <a:t>Vous devriez vérifier avec une autre carte ou obtenir plus d’information de votre client si vous ne pouvez pas confirmer la zone de creusage avec la carte aérienne.</a:t>
            </a:r>
          </a:p>
          <a:p>
            <a:pPr marL="72000" algn="l">
              <a:lnSpc>
                <a:spcPct val="100000"/>
              </a:lnSpc>
            </a:pPr>
            <a:r>
              <a:rPr lang="fr-CA" sz="900" dirty="0">
                <a:solidFill>
                  <a:srgbClr val="6D6F6E"/>
                </a:solidFill>
                <a:latin typeface="Arial" panose="020B0604020202020204" pitchFamily="34" charset="0"/>
                <a:cs typeface="Arial" panose="020B0604020202020204" pitchFamily="34" charset="0"/>
              </a:rPr>
              <a:t>Le système compare l’information de Recherche d’adresses inscrites avec celles faites lors de la sélection des cartes et s’il y a des différences importantes, on vous demandera de « revoir votre adresse ».  </a:t>
            </a:r>
          </a:p>
          <a:p>
            <a:pPr marL="72000" algn="l">
              <a:lnSpc>
                <a:spcPct val="100000"/>
              </a:lnSpc>
            </a:pPr>
            <a:endParaRPr lang="fr-CA" sz="900" dirty="0">
              <a:solidFill>
                <a:srgbClr val="6D6F6E"/>
              </a:solidFill>
              <a:latin typeface="Arial" panose="020B0604020202020204" pitchFamily="34" charset="0"/>
              <a:cs typeface="Arial" panose="020B0604020202020204" pitchFamily="34" charset="0"/>
            </a:endParaRPr>
          </a:p>
        </p:txBody>
      </p:sp>
      <p:sp>
        <p:nvSpPr>
          <p:cNvPr id="16" name="Title 1">
            <a:extLst>
              <a:ext uri="{FF2B5EF4-FFF2-40B4-BE49-F238E27FC236}">
                <a16:creationId xmlns:a16="http://schemas.microsoft.com/office/drawing/2014/main" id="{7AE62792-23FE-A148-8E5D-3A4124B743DF}"/>
              </a:ext>
            </a:extLst>
          </p:cNvPr>
          <p:cNvSpPr txBox="1">
            <a:spLocks/>
          </p:cNvSpPr>
          <p:nvPr/>
        </p:nvSpPr>
        <p:spPr>
          <a:xfrm>
            <a:off x="1650561" y="314533"/>
            <a:ext cx="6821170" cy="865295"/>
          </a:xfrm>
          <a:prstGeom prst="rect">
            <a:avLst/>
          </a:prstGeom>
        </p:spPr>
        <p:txBody>
          <a:bodyPr vert="horz" lIns="91440" tIns="45720" rIns="91440" bIns="45720" rtlCol="0" anchor="b">
            <a:normAutofit/>
          </a:bodyPr>
          <a:lstStyle>
            <a:lvl1pPr algn="ctr" defTabSz="777240" rtl="0" eaLnBrk="1" latinLnBrk="0" hangingPunct="1">
              <a:lnSpc>
                <a:spcPct val="90000"/>
              </a:lnSpc>
              <a:spcBef>
                <a:spcPct val="0"/>
              </a:spcBef>
              <a:buNone/>
              <a:defRPr sz="5100" kern="1200">
                <a:solidFill>
                  <a:schemeClr val="tx1"/>
                </a:solidFill>
                <a:latin typeface="+mj-lt"/>
                <a:ea typeface="+mj-ea"/>
                <a:cs typeface="+mj-cs"/>
              </a:defRPr>
            </a:lvl1pPr>
          </a:lstStyle>
          <a:p>
            <a:pPr algn="l"/>
            <a:r>
              <a:rPr lang="fr-CA" sz="1400" b="1" spc="330" dirty="0">
                <a:solidFill>
                  <a:srgbClr val="7DBC3A"/>
                </a:solidFill>
                <a:latin typeface="Arial Black" panose="020B0604020202020204" pitchFamily="34" charset="0"/>
                <a:cs typeface="Arial Black" panose="020B0604020202020204" pitchFamily="34" charset="0"/>
              </a:rPr>
              <a:t>Creuser les meilleures pratiques</a:t>
            </a:r>
          </a:p>
          <a:p>
            <a:pPr algn="l"/>
            <a:br>
              <a:rPr lang="fr-CA" sz="1400" b="1" spc="330" dirty="0">
                <a:solidFill>
                  <a:srgbClr val="7DBC3A"/>
                </a:solidFill>
                <a:latin typeface="Arial Black" panose="020B0604020202020204" pitchFamily="34" charset="0"/>
                <a:cs typeface="Arial Black" panose="020B0604020202020204" pitchFamily="34" charset="0"/>
              </a:rPr>
            </a:br>
            <a:r>
              <a:rPr lang="fr-CA" sz="1200" b="1" spc="320" dirty="0">
                <a:solidFill>
                  <a:srgbClr val="6D6F6E"/>
                </a:solidFill>
                <a:latin typeface="Arial Black" panose="020B0604020202020204" pitchFamily="34" charset="0"/>
                <a:cs typeface="Arial Black" panose="020B0604020202020204" pitchFamily="34" charset="0"/>
              </a:rPr>
              <a:t>Vérifier un lieu de creusage</a:t>
            </a:r>
            <a:endParaRPr lang="fr-CA" sz="1200" b="1" spc="210" dirty="0">
              <a:solidFill>
                <a:srgbClr val="6D6F6E"/>
              </a:solidFill>
              <a:latin typeface="Arial Black" panose="020B0604020202020204" pitchFamily="34" charset="0"/>
              <a:cs typeface="Arial Black" panose="020B0604020202020204" pitchFamily="34" charset="0"/>
            </a:endParaRPr>
          </a:p>
        </p:txBody>
      </p:sp>
      <p:sp>
        <p:nvSpPr>
          <p:cNvPr id="6" name="TextBox 5"/>
          <p:cNvSpPr txBox="1"/>
          <p:nvPr/>
        </p:nvSpPr>
        <p:spPr>
          <a:xfrm>
            <a:off x="457317" y="7742329"/>
            <a:ext cx="3100154" cy="784830"/>
          </a:xfrm>
          <a:prstGeom prst="rect">
            <a:avLst/>
          </a:prstGeom>
          <a:solidFill>
            <a:srgbClr val="F2F8EC"/>
          </a:solidFill>
        </p:spPr>
        <p:txBody>
          <a:bodyPr wrap="square" rtlCol="0">
            <a:spAutoFit/>
          </a:bodyPr>
          <a:lstStyle/>
          <a:p>
            <a:r>
              <a:rPr lang="fr-CA" sz="900" b="1" dirty="0">
                <a:solidFill>
                  <a:srgbClr val="7DBC3A"/>
                </a:solidFill>
                <a:latin typeface="Arial" panose="020B0604020202020204" pitchFamily="34" charset="0"/>
                <a:cs typeface="Arial" panose="020B0604020202020204" pitchFamily="34" charset="0"/>
              </a:rPr>
              <a:t>Pourquoi faire cela...</a:t>
            </a:r>
          </a:p>
          <a:p>
            <a:r>
              <a:rPr lang="fr-CA" sz="900" dirty="0">
                <a:solidFill>
                  <a:srgbClr val="6D6F6E"/>
                </a:solidFill>
                <a:latin typeface="Arial" panose="020B0604020202020204" pitchFamily="34" charset="0"/>
                <a:cs typeface="Arial" panose="020B0604020202020204" pitchFamily="34" charset="0"/>
              </a:rPr>
              <a:t>Vérifier votre lieu est important car vous n’avez peut-être pas une bonne connaissance de l’endroit et choisir le mauvais lieu pourrait causer une erreur de localisation, des dommages à des installations ou des blessures. </a:t>
            </a:r>
          </a:p>
        </p:txBody>
      </p:sp>
      <p:sp>
        <p:nvSpPr>
          <p:cNvPr id="7" name="TextBox 6"/>
          <p:cNvSpPr txBox="1"/>
          <p:nvPr/>
        </p:nvSpPr>
        <p:spPr>
          <a:xfrm>
            <a:off x="3840175" y="7731223"/>
            <a:ext cx="3325108" cy="923330"/>
          </a:xfrm>
          <a:prstGeom prst="rect">
            <a:avLst/>
          </a:prstGeom>
          <a:solidFill>
            <a:srgbClr val="F2F8EC"/>
          </a:solidFill>
        </p:spPr>
        <p:txBody>
          <a:bodyPr wrap="square" rtlCol="0">
            <a:spAutoFit/>
          </a:bodyPr>
          <a:lstStyle/>
          <a:p>
            <a:r>
              <a:rPr lang="fr-CA" sz="900" b="1" dirty="0">
                <a:solidFill>
                  <a:srgbClr val="7DBC3A"/>
                </a:solidFill>
                <a:latin typeface="Arial" panose="020B0604020202020204" pitchFamily="34" charset="0"/>
                <a:cs typeface="Arial" panose="020B0604020202020204" pitchFamily="34" charset="0"/>
              </a:rPr>
              <a:t>Où trouver de l’aide?</a:t>
            </a:r>
            <a:br>
              <a:rPr lang="fr-CA" sz="900" b="1" dirty="0">
                <a:solidFill>
                  <a:srgbClr val="7DBC3A"/>
                </a:solidFill>
                <a:latin typeface="Arial" panose="020B0604020202020204" pitchFamily="34" charset="0"/>
                <a:cs typeface="Arial" panose="020B0604020202020204" pitchFamily="34" charset="0"/>
              </a:rPr>
            </a:br>
            <a:r>
              <a:rPr lang="fr-CA" sz="900" dirty="0">
                <a:solidFill>
                  <a:srgbClr val="6D6F6E"/>
                </a:solidFill>
                <a:latin typeface="Arial" panose="020B0604020202020204" pitchFamily="34" charset="0"/>
                <a:cs typeface="Arial" panose="020B0604020202020204" pitchFamily="34" charset="0"/>
              </a:rPr>
              <a:t>Communiquez avec le Service aux clients de Ontario One Call pour signaler un problème avec les cartes ou pour obtenir de l’aide avec le portail web par courriel au : </a:t>
            </a:r>
            <a:r>
              <a:rPr lang="fr-CA" sz="900" dirty="0">
                <a:solidFill>
                  <a:srgbClr val="6D6F6E"/>
                </a:solidFill>
                <a:latin typeface="Arial" panose="020B0604020202020204" pitchFamily="34" charset="0"/>
                <a:cs typeface="Arial" panose="020B0604020202020204" pitchFamily="34" charset="0"/>
                <a:hlinkClick r:id="rId2"/>
              </a:rPr>
              <a:t>Solutions@OntarioOneCall.ca</a:t>
            </a:r>
            <a:r>
              <a:rPr lang="fr-CA" sz="900" dirty="0">
                <a:solidFill>
                  <a:srgbClr val="6D6F6E"/>
                </a:solidFill>
                <a:latin typeface="Arial" panose="020B0604020202020204" pitchFamily="34" charset="0"/>
                <a:cs typeface="Arial" panose="020B0604020202020204" pitchFamily="34" charset="0"/>
              </a:rPr>
              <a:t>.   </a:t>
            </a:r>
          </a:p>
          <a:p>
            <a:endParaRPr lang="fr-CA" sz="900" dirty="0">
              <a:solidFill>
                <a:srgbClr val="6D6F6E"/>
              </a:solidFill>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a:xfrm>
            <a:off x="1538130" y="9253666"/>
            <a:ext cx="3566765" cy="535517"/>
          </a:xfrm>
        </p:spPr>
        <p:txBody>
          <a:bodyPr/>
          <a:lstStyle/>
          <a:p>
            <a:r>
              <a:rPr lang="fr-CA" dirty="0"/>
              <a:t>Veuillez-vous assurer de faire référence à la plus récente version de ce document. </a:t>
            </a:r>
          </a:p>
          <a:p>
            <a:r>
              <a:rPr lang="fr-CA" dirty="0"/>
              <a:t>Version 2.0 </a:t>
            </a:r>
          </a:p>
        </p:txBody>
      </p:sp>
      <p:pic>
        <p:nvPicPr>
          <p:cNvPr id="9" name="Picture 8"/>
          <p:cNvPicPr>
            <a:picLocks noChangeAspect="1"/>
          </p:cNvPicPr>
          <p:nvPr/>
        </p:nvPicPr>
        <p:blipFill>
          <a:blip r:embed="rId3"/>
          <a:stretch>
            <a:fillRect/>
          </a:stretch>
        </p:blipFill>
        <p:spPr>
          <a:xfrm>
            <a:off x="849471" y="4407837"/>
            <a:ext cx="5872077" cy="3216285"/>
          </a:xfrm>
          <a:prstGeom prst="rect">
            <a:avLst/>
          </a:prstGeom>
        </p:spPr>
      </p:pic>
      <p:sp>
        <p:nvSpPr>
          <p:cNvPr id="13" name="TextBox 12"/>
          <p:cNvSpPr txBox="1"/>
          <p:nvPr/>
        </p:nvSpPr>
        <p:spPr>
          <a:xfrm>
            <a:off x="344113" y="3736319"/>
            <a:ext cx="6821170" cy="646331"/>
          </a:xfrm>
          <a:prstGeom prst="rect">
            <a:avLst/>
          </a:prstGeom>
          <a:noFill/>
        </p:spPr>
        <p:txBody>
          <a:bodyPr wrap="square" rtlCol="0">
            <a:spAutoFit/>
          </a:bodyPr>
          <a:lstStyle/>
          <a:p>
            <a:pPr marL="72000"/>
            <a:r>
              <a:rPr lang="fr-CA" sz="900" b="1" dirty="0">
                <a:solidFill>
                  <a:srgbClr val="7DBC3A"/>
                </a:solidFill>
                <a:latin typeface="Arial" panose="020B0604020202020204" pitchFamily="34" charset="0"/>
                <a:cs typeface="Arial" panose="020B0604020202020204" pitchFamily="34" charset="0"/>
              </a:rPr>
              <a:t>Demande d’adresse civique unique</a:t>
            </a:r>
            <a:r>
              <a:rPr lang="fr-CA" sz="900" dirty="0">
                <a:solidFill>
                  <a:srgbClr val="6D6F6E"/>
                </a:solidFill>
                <a:latin typeface="Arial" panose="020B0604020202020204" pitchFamily="34" charset="0"/>
                <a:cs typeface="Arial" panose="020B0604020202020204" pitchFamily="34" charset="0"/>
              </a:rPr>
              <a:t>:  Revoir votre adresse ne vous permet que de choisir une adresse. Confirmer la zone de creusage et sélectionner l’adresse exacte. Si vous trouver que votre travail touchera plusieurs adresses, vous devez compléter une demande séparée pour chacune des adresses civiques touchées ou utiliser la demande avancée.</a:t>
            </a:r>
          </a:p>
          <a:p>
            <a:pPr marL="72000"/>
            <a:r>
              <a:rPr lang="fr-CA" sz="900" dirty="0">
                <a:solidFill>
                  <a:srgbClr val="6D6F6E"/>
                </a:solidFill>
                <a:latin typeface="Arial" panose="020B0604020202020204" pitchFamily="34" charset="0"/>
                <a:cs typeface="Arial" panose="020B0604020202020204" pitchFamily="34" charset="0"/>
              </a:rPr>
              <a:t>(</a:t>
            </a:r>
            <a:r>
              <a:rPr lang="fr-CA" sz="900" dirty="0">
                <a:solidFill>
                  <a:srgbClr val="FF0000"/>
                </a:solidFill>
                <a:latin typeface="Arial" panose="020B0604020202020204" pitchFamily="34" charset="0"/>
                <a:cs typeface="Arial" panose="020B0604020202020204" pitchFamily="34" charset="0"/>
              </a:rPr>
              <a:t>IMAGE WITH FRENCH IF POSSIBLE</a:t>
            </a:r>
            <a:r>
              <a:rPr lang="fr-CA" sz="900" dirty="0">
                <a:solidFill>
                  <a:srgbClr val="6D6F6E"/>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057252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D0BE33-2679-A047-A7BE-50ED2071794D}"/>
              </a:ext>
            </a:extLst>
          </p:cNvPr>
          <p:cNvSpPr/>
          <p:nvPr/>
        </p:nvSpPr>
        <p:spPr>
          <a:xfrm>
            <a:off x="507165" y="1250649"/>
            <a:ext cx="6512760" cy="467209"/>
          </a:xfrm>
          <a:prstGeom prst="rect">
            <a:avLst/>
          </a:prstGeom>
          <a:solidFill>
            <a:srgbClr val="F2F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5" name="Rectangle 4"/>
          <p:cNvSpPr/>
          <p:nvPr/>
        </p:nvSpPr>
        <p:spPr>
          <a:xfrm>
            <a:off x="457317" y="5227845"/>
            <a:ext cx="6562608" cy="3624069"/>
          </a:xfrm>
          <a:prstGeom prst="rect">
            <a:avLst/>
          </a:prstGeom>
          <a:solidFill>
            <a:srgbClr val="F2F8EC"/>
          </a:solidFill>
        </p:spPr>
        <p:txBody>
          <a:bodyPr wrap="square">
            <a:spAutoFit/>
          </a:bodyPr>
          <a:lstStyle/>
          <a:p>
            <a:pPr>
              <a:lnSpc>
                <a:spcPct val="150000"/>
              </a:lnSpc>
            </a:pPr>
            <a:r>
              <a:rPr lang="fr-CA" sz="900" b="1" dirty="0">
                <a:solidFill>
                  <a:srgbClr val="7DBC3A"/>
                </a:solidFill>
                <a:latin typeface="Arial" panose="020B0604020202020204" pitchFamily="34" charset="0"/>
                <a:cs typeface="Arial" panose="020B0604020202020204" pitchFamily="34" charset="0"/>
              </a:rPr>
              <a:t>Nos recommandations de meilleures pratiques pour vérifier un lieu de creusage:</a:t>
            </a:r>
          </a:p>
          <a:p>
            <a:pPr>
              <a:lnSpc>
                <a:spcPct val="150000"/>
              </a:lnSpc>
            </a:pPr>
            <a:endParaRPr lang="fr-CA" sz="900" dirty="0">
              <a:solidFill>
                <a:srgbClr val="6D6F6E"/>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fr-CA" sz="900" dirty="0">
                <a:solidFill>
                  <a:srgbClr val="6D6F6E"/>
                </a:solidFill>
                <a:latin typeface="Arial" panose="020B0604020202020204" pitchFamily="34" charset="0"/>
                <a:cs typeface="Arial" panose="020B0604020202020204" pitchFamily="34" charset="0"/>
              </a:rPr>
              <a:t>Choisir une Adresse civique unique ou Demande avancée. Veuillez noter, si vous choisissez Adresse civique unique et que votre travail touche plus d’une adresse civique, la demande pourrait être suspendue et on vous demandera de créer une Demande avancée.</a:t>
            </a:r>
          </a:p>
          <a:p>
            <a:endParaRPr lang="fr-CA" sz="900" dirty="0">
              <a:solidFill>
                <a:srgbClr val="6D6F6E"/>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fr-CA" sz="900" dirty="0">
                <a:solidFill>
                  <a:srgbClr val="6D6F6E"/>
                </a:solidFill>
                <a:latin typeface="Arial" panose="020B0604020202020204" pitchFamily="34" charset="0"/>
                <a:cs typeface="Arial" panose="020B0604020202020204" pitchFamily="34" charset="0"/>
              </a:rPr>
              <a:t>Commencer à écrire l’adresse civique et/ou le nom de la rue (pour une Demande avancée seulement) dans la recherche d’adresse et choisissez avez soin une option du menu. </a:t>
            </a:r>
          </a:p>
          <a:p>
            <a:endParaRPr lang="fr-CA" sz="900" dirty="0">
              <a:solidFill>
                <a:srgbClr val="6D6F6E"/>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fr-CA" sz="900" dirty="0">
                <a:solidFill>
                  <a:srgbClr val="6D6F6E"/>
                </a:solidFill>
                <a:latin typeface="Arial" panose="020B0604020202020204" pitchFamily="34" charset="0"/>
                <a:cs typeface="Arial" panose="020B0604020202020204" pitchFamily="34" charset="0"/>
              </a:rPr>
              <a:t>Utilisez l’outil de Vue de rue       de Google pour vous familiariser avec le lieu et confirmer que l’endroit épinglé correspond à l’adresse fournie.</a:t>
            </a:r>
          </a:p>
          <a:p>
            <a:endParaRPr lang="fr-CA" sz="900" dirty="0">
              <a:solidFill>
                <a:srgbClr val="6D6F6E"/>
              </a:solidFill>
              <a:latin typeface="Arial" panose="020B0604020202020204" pitchFamily="34" charset="0"/>
              <a:cs typeface="Arial" panose="020B0604020202020204" pitchFamily="34" charset="0"/>
            </a:endParaRPr>
          </a:p>
          <a:p>
            <a:pPr marL="285750" indent="-285750">
              <a:lnSpc>
                <a:spcPct val="150000"/>
              </a:lnSpc>
              <a:buFont typeface="Wingdings" panose="05000000000000000000" pitchFamily="2" charset="2"/>
              <a:buChar char="ü"/>
            </a:pPr>
            <a:r>
              <a:rPr lang="fr-CA" sz="900" dirty="0">
                <a:solidFill>
                  <a:srgbClr val="6D6F6E"/>
                </a:solidFill>
                <a:latin typeface="Arial" panose="020B0604020202020204" pitchFamily="34" charset="0"/>
                <a:cs typeface="Arial" panose="020B0604020202020204" pitchFamily="34" charset="0"/>
              </a:rPr>
              <a:t>Utilisez l’outil de Mesure         pour identifier précisément la zone de travail pour votre équipe et pour les localisateurs.</a:t>
            </a:r>
            <a:endParaRPr lang="fr-CA" sz="900" b="1" dirty="0">
              <a:solidFill>
                <a:srgbClr val="6D6F6E"/>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endParaRPr lang="fr-CA" sz="900" b="1" dirty="0">
              <a:solidFill>
                <a:srgbClr val="6D6F6E"/>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fr-CA" sz="900" dirty="0">
                <a:solidFill>
                  <a:srgbClr val="6D6F6E"/>
                </a:solidFill>
                <a:latin typeface="Arial" panose="020B0604020202020204" pitchFamily="34" charset="0"/>
                <a:cs typeface="Arial" panose="020B0604020202020204" pitchFamily="34" charset="0"/>
              </a:rPr>
              <a:t>Si vous ne pouvez pas vérifier le lieu avec l’image aérienne basé sur vos connaissances personnelles du lieu, utilisez une autre référence de zone de travaux comme les cartes du Système d’information géographique (SIG) municipales, ou obtenir plus d’information d’une personne qui se trouve sur le site. </a:t>
            </a:r>
          </a:p>
          <a:p>
            <a:endParaRPr lang="fr-CA" sz="900" dirty="0">
              <a:solidFill>
                <a:srgbClr val="6D6F6E"/>
              </a:solidFill>
              <a:latin typeface="Arial" panose="020B0604020202020204" pitchFamily="34" charset="0"/>
              <a:cs typeface="Arial" panose="020B0604020202020204" pitchFamily="34" charset="0"/>
            </a:endParaRPr>
          </a:p>
          <a:p>
            <a:pPr marL="171450" indent="-171450">
              <a:buFont typeface="Wingdings" panose="05000000000000000000" pitchFamily="2" charset="2"/>
              <a:buChar char="ü"/>
            </a:pPr>
            <a:r>
              <a:rPr lang="fr-CA" sz="900" dirty="0">
                <a:solidFill>
                  <a:srgbClr val="6D6F6E"/>
                </a:solidFill>
                <a:latin typeface="Arial" panose="020B0604020202020204" pitchFamily="34" charset="0"/>
                <a:cs typeface="Arial" panose="020B0604020202020204" pitchFamily="34" charset="0"/>
              </a:rPr>
              <a:t>Lorsque nécessaire: </a:t>
            </a:r>
          </a:p>
          <a:p>
            <a:pPr marL="560070" lvl="1" indent="-171450">
              <a:buFont typeface="Arial" panose="020B0604020202020204" pitchFamily="34" charset="0"/>
              <a:buChar char="•"/>
            </a:pPr>
            <a:r>
              <a:rPr lang="fr-CA" sz="900" dirty="0">
                <a:solidFill>
                  <a:srgbClr val="6D6F6E"/>
                </a:solidFill>
                <a:latin typeface="Arial" panose="020B0604020202020204" pitchFamily="34" charset="0"/>
                <a:cs typeface="Arial" panose="020B0604020202020204" pitchFamily="34" charset="0"/>
              </a:rPr>
              <a:t>« Revoir l’adresse » et choisir toutes les adresses civiques où les travaux proposés seront effectués directement sur les lots associés à ces adresses civiques.</a:t>
            </a:r>
          </a:p>
          <a:p>
            <a:pPr marL="560070" lvl="1" indent="-171450">
              <a:buFont typeface="Arial" panose="020B0604020202020204" pitchFamily="34" charset="0"/>
              <a:buChar char="•"/>
            </a:pPr>
            <a:r>
              <a:rPr lang="fr-CA" sz="900" dirty="0">
                <a:solidFill>
                  <a:srgbClr val="6D6F6E"/>
                </a:solidFill>
                <a:latin typeface="Arial" panose="020B0604020202020204" pitchFamily="34" charset="0"/>
                <a:cs typeface="Arial" panose="020B0604020202020204" pitchFamily="34" charset="0"/>
              </a:rPr>
              <a:t> « Confirmez votre lieu de creusage » et assurez-vous que l’information est exacte. Vos cartes choisies devraient se trouver sur ou parallèle à la « rue de creusage » et les cartes sélectionnées devraient se trouver entre les deux intersections de rues les plus proches. </a:t>
            </a:r>
          </a:p>
        </p:txBody>
      </p:sp>
      <p:pic>
        <p:nvPicPr>
          <p:cNvPr id="10" name="Picture 9"/>
          <p:cNvPicPr>
            <a:picLocks noChangeAspect="1"/>
          </p:cNvPicPr>
          <p:nvPr/>
        </p:nvPicPr>
        <p:blipFill>
          <a:blip r:embed="rId2"/>
          <a:stretch>
            <a:fillRect/>
          </a:stretch>
        </p:blipFill>
        <p:spPr>
          <a:xfrm>
            <a:off x="2282287" y="6561991"/>
            <a:ext cx="173381" cy="195996"/>
          </a:xfrm>
          <a:prstGeom prst="rect">
            <a:avLst/>
          </a:prstGeom>
        </p:spPr>
      </p:pic>
      <p:pic>
        <p:nvPicPr>
          <p:cNvPr id="11" name="Picture 10"/>
          <p:cNvPicPr>
            <a:picLocks noChangeAspect="1"/>
          </p:cNvPicPr>
          <p:nvPr/>
        </p:nvPicPr>
        <p:blipFill>
          <a:blip r:embed="rId3"/>
          <a:stretch>
            <a:fillRect/>
          </a:stretch>
        </p:blipFill>
        <p:spPr>
          <a:xfrm>
            <a:off x="2115609" y="7044480"/>
            <a:ext cx="252683" cy="230518"/>
          </a:xfrm>
          <a:prstGeom prst="rect">
            <a:avLst/>
          </a:prstGeom>
        </p:spPr>
      </p:pic>
      <p:sp>
        <p:nvSpPr>
          <p:cNvPr id="2" name="Footer Placeholder 1"/>
          <p:cNvSpPr>
            <a:spLocks noGrp="1"/>
          </p:cNvSpPr>
          <p:nvPr>
            <p:ph type="ftr" sz="quarter" idx="11"/>
          </p:nvPr>
        </p:nvSpPr>
        <p:spPr>
          <a:xfrm>
            <a:off x="1586575" y="9253666"/>
            <a:ext cx="3724212" cy="535517"/>
          </a:xfrm>
        </p:spPr>
        <p:txBody>
          <a:bodyPr/>
          <a:lstStyle/>
          <a:p>
            <a:r>
              <a:rPr lang="fr-CA" dirty="0"/>
              <a:t>Veuillez-vous assurer de faire référence à la plus récente version de ce document. </a:t>
            </a:r>
          </a:p>
          <a:p>
            <a:r>
              <a:rPr lang="fr-CA" dirty="0"/>
              <a:t>Version 2.0 </a:t>
            </a:r>
          </a:p>
        </p:txBody>
      </p:sp>
      <p:pic>
        <p:nvPicPr>
          <p:cNvPr id="4" name="Picture 3"/>
          <p:cNvPicPr>
            <a:picLocks noChangeAspect="1"/>
          </p:cNvPicPr>
          <p:nvPr/>
        </p:nvPicPr>
        <p:blipFill>
          <a:blip r:embed="rId4"/>
          <a:stretch>
            <a:fillRect/>
          </a:stretch>
        </p:blipFill>
        <p:spPr>
          <a:xfrm>
            <a:off x="687096" y="1788679"/>
            <a:ext cx="5918241" cy="3258476"/>
          </a:xfrm>
          <a:prstGeom prst="rect">
            <a:avLst/>
          </a:prstGeom>
        </p:spPr>
      </p:pic>
      <p:sp>
        <p:nvSpPr>
          <p:cNvPr id="9" name="Rectangle 8"/>
          <p:cNvSpPr/>
          <p:nvPr/>
        </p:nvSpPr>
        <p:spPr>
          <a:xfrm>
            <a:off x="457317" y="1250649"/>
            <a:ext cx="6344669" cy="507831"/>
          </a:xfrm>
          <a:prstGeom prst="rect">
            <a:avLst/>
          </a:prstGeom>
        </p:spPr>
        <p:txBody>
          <a:bodyPr wrap="square">
            <a:spAutoFit/>
          </a:bodyPr>
          <a:lstStyle/>
          <a:p>
            <a:pPr marL="72000"/>
            <a:r>
              <a:rPr lang="fr-CA" sz="900" b="1" dirty="0">
                <a:solidFill>
                  <a:srgbClr val="7DBC3A"/>
                </a:solidFill>
                <a:latin typeface="Arial" panose="020B0604020202020204" pitchFamily="34" charset="0"/>
                <a:cs typeface="Arial" panose="020B0604020202020204" pitchFamily="34" charset="0"/>
              </a:rPr>
              <a:t>Recherche avancée: </a:t>
            </a:r>
            <a:r>
              <a:rPr lang="fr-CA" sz="900" dirty="0">
                <a:solidFill>
                  <a:srgbClr val="6D6F6E"/>
                </a:solidFill>
                <a:latin typeface="Arial" panose="020B0604020202020204" pitchFamily="34" charset="0"/>
                <a:cs typeface="Arial" panose="020B0604020202020204" pitchFamily="34" charset="0"/>
              </a:rPr>
              <a:t> Revoir votre adresse vous permet de choisir une ou plusieurs adresses. Confirmer le lieu de creusage et choisir la bonne option; adresse courante, adresse sur la carte choisie, plusieurs adresses ou modifier les adresses civiques qui vous permet d’ajouter ou d’enlever des adresses.  (</a:t>
            </a:r>
            <a:r>
              <a:rPr lang="fr-CA" sz="900" dirty="0">
                <a:solidFill>
                  <a:srgbClr val="FF0000"/>
                </a:solidFill>
                <a:latin typeface="Arial" panose="020B0604020202020204" pitchFamily="34" charset="0"/>
                <a:cs typeface="Arial" panose="020B0604020202020204" pitchFamily="34" charset="0"/>
              </a:rPr>
              <a:t>IMAGE WITH FRENCH</a:t>
            </a:r>
            <a:r>
              <a:rPr lang="fr-CA" sz="900" dirty="0">
                <a:solidFill>
                  <a:srgbClr val="6D6F6E"/>
                </a:solidFill>
                <a:latin typeface="Arial" panose="020B0604020202020204" pitchFamily="34" charset="0"/>
                <a:cs typeface="Arial" panose="020B0604020202020204" pitchFamily="34" charset="0"/>
              </a:rPr>
              <a:t>)</a:t>
            </a:r>
          </a:p>
        </p:txBody>
      </p:sp>
      <p:sp>
        <p:nvSpPr>
          <p:cNvPr id="7" name="TextBox 6">
            <a:extLst>
              <a:ext uri="{FF2B5EF4-FFF2-40B4-BE49-F238E27FC236}">
                <a16:creationId xmlns:a16="http://schemas.microsoft.com/office/drawing/2014/main" id="{D7C6B236-4470-B534-E9F0-CED49C2276BE}"/>
              </a:ext>
            </a:extLst>
          </p:cNvPr>
          <p:cNvSpPr txBox="1"/>
          <p:nvPr/>
        </p:nvSpPr>
        <p:spPr>
          <a:xfrm>
            <a:off x="1457076" y="498600"/>
            <a:ext cx="5562849"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400" b="1" i="0" u="none" strike="noStrike" kern="1200" cap="none" spc="330" normalizeH="0" baseline="0" noProof="0" dirty="0">
                <a:ln>
                  <a:noFill/>
                </a:ln>
                <a:solidFill>
                  <a:srgbClr val="7DBC3A"/>
                </a:solidFill>
                <a:effectLst/>
                <a:uLnTx/>
                <a:uFillTx/>
                <a:latin typeface="Arial Black" panose="020B0604020202020204" pitchFamily="34" charset="0"/>
                <a:ea typeface="+mn-ea"/>
                <a:cs typeface="Arial Black" panose="020B0604020202020204" pitchFamily="34" charset="0"/>
              </a:rPr>
              <a:t>Creuser les meilleures pratiques</a:t>
            </a:r>
          </a:p>
          <a:p>
            <a:pPr marL="0" marR="0" lvl="0" indent="0" algn="l" defTabSz="457200" rtl="0" eaLnBrk="1" fontAlgn="auto" latinLnBrk="0" hangingPunct="1">
              <a:lnSpc>
                <a:spcPct val="100000"/>
              </a:lnSpc>
              <a:spcBef>
                <a:spcPts val="0"/>
              </a:spcBef>
              <a:spcAft>
                <a:spcPts val="0"/>
              </a:spcAft>
              <a:buClrTx/>
              <a:buSzTx/>
              <a:buFontTx/>
              <a:buNone/>
              <a:tabLst/>
              <a:defRPr/>
            </a:pPr>
            <a:br>
              <a:rPr kumimoji="0" lang="fr-CA" sz="1400" b="1" i="0" u="none" strike="noStrike" kern="1200" cap="none" spc="330" normalizeH="0" baseline="0" noProof="0" dirty="0">
                <a:ln>
                  <a:noFill/>
                </a:ln>
                <a:solidFill>
                  <a:srgbClr val="7DBC3A"/>
                </a:solidFill>
                <a:effectLst/>
                <a:uLnTx/>
                <a:uFillTx/>
                <a:latin typeface="Arial Black" panose="020B0604020202020204" pitchFamily="34" charset="0"/>
                <a:ea typeface="+mn-ea"/>
                <a:cs typeface="Arial Black" panose="020B0604020202020204" pitchFamily="34" charset="0"/>
              </a:rPr>
            </a:br>
            <a:r>
              <a:rPr kumimoji="0" lang="fr-CA" sz="1200" b="1" i="0" u="none" strike="noStrike" kern="1200" cap="none" spc="320" normalizeH="0" baseline="0" noProof="0" dirty="0">
                <a:ln>
                  <a:noFill/>
                </a:ln>
                <a:solidFill>
                  <a:srgbClr val="6D6F6E"/>
                </a:solidFill>
                <a:effectLst/>
                <a:uLnTx/>
                <a:uFillTx/>
                <a:latin typeface="Arial Black" panose="020B0604020202020204" pitchFamily="34" charset="0"/>
                <a:ea typeface="+mn-ea"/>
                <a:cs typeface="Arial Black" panose="020B0604020202020204" pitchFamily="34" charset="0"/>
              </a:rPr>
              <a:t>Vérifier un lieu de creusage</a:t>
            </a:r>
            <a:endParaRPr kumimoji="0" lang="fr-CA" sz="1200" b="1" i="0" u="none" strike="noStrike" kern="1200" cap="none" spc="210" normalizeH="0" baseline="0" noProof="0" dirty="0">
              <a:ln>
                <a:noFill/>
              </a:ln>
              <a:solidFill>
                <a:srgbClr val="6D6F6E"/>
              </a:solidFill>
              <a:effectLst/>
              <a:uLnTx/>
              <a:uFillTx/>
              <a:latin typeface="Arial Black" panose="020B0604020202020204" pitchFamily="34" charset="0"/>
              <a:ea typeface="+mn-ea"/>
              <a:cs typeface="Arial Black" panose="020B0604020202020204" pitchFamily="34" charset="0"/>
            </a:endParaRPr>
          </a:p>
        </p:txBody>
      </p:sp>
    </p:spTree>
    <p:extLst>
      <p:ext uri="{BB962C8B-B14F-4D97-AF65-F5344CB8AC3E}">
        <p14:creationId xmlns:p14="http://schemas.microsoft.com/office/powerpoint/2010/main" val="35886789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3406</TotalTime>
  <Words>692</Words>
  <Application>Microsoft Office PowerPoint</Application>
  <PresentationFormat>Custom</PresentationFormat>
  <Paragraphs>36</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Arial Black</vt:lpstr>
      <vt:lpstr>Calibri</vt:lpstr>
      <vt:lpstr>Calibri Light</vt:lpstr>
      <vt:lpstr>Wingdings</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Digging in to Best Practices Verifying a Dig Location</dc:title>
  <dc:creator>Amanda Peachey</dc:creator>
  <cp:lastModifiedBy>Kim Morris</cp:lastModifiedBy>
  <cp:revision>113</cp:revision>
  <dcterms:created xsi:type="dcterms:W3CDTF">2019-02-28T16:29:50Z</dcterms:created>
  <dcterms:modified xsi:type="dcterms:W3CDTF">2023-07-03T16:30:17Z</dcterms:modified>
</cp:coreProperties>
</file>