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25" r:id="rId2"/>
    <p:sldId id="279" r:id="rId3"/>
    <p:sldId id="321" r:id="rId4"/>
    <p:sldId id="322" r:id="rId5"/>
    <p:sldId id="280" r:id="rId6"/>
    <p:sldId id="282" r:id="rId7"/>
    <p:sldId id="283" r:id="rId8"/>
    <p:sldId id="286" r:id="rId9"/>
    <p:sldId id="285" r:id="rId10"/>
    <p:sldId id="287" r:id="rId11"/>
    <p:sldId id="288" r:id="rId12"/>
    <p:sldId id="289" r:id="rId13"/>
    <p:sldId id="291" r:id="rId14"/>
    <p:sldId id="290" r:id="rId15"/>
    <p:sldId id="292" r:id="rId16"/>
    <p:sldId id="293" r:id="rId17"/>
    <p:sldId id="294" r:id="rId18"/>
    <p:sldId id="295" r:id="rId19"/>
    <p:sldId id="296" r:id="rId20"/>
    <p:sldId id="297" r:id="rId21"/>
    <p:sldId id="298" r:id="rId22"/>
    <p:sldId id="299" r:id="rId23"/>
    <p:sldId id="300" r:id="rId24"/>
    <p:sldId id="323" r:id="rId25"/>
    <p:sldId id="302" r:id="rId26"/>
    <p:sldId id="301" r:id="rId27"/>
    <p:sldId id="303" r:id="rId28"/>
    <p:sldId id="304" r:id="rId29"/>
    <p:sldId id="305" r:id="rId30"/>
    <p:sldId id="306" r:id="rId31"/>
    <p:sldId id="307" r:id="rId32"/>
    <p:sldId id="314" r:id="rId33"/>
    <p:sldId id="316" r:id="rId34"/>
    <p:sldId id="315" r:id="rId35"/>
    <p:sldId id="317" r:id="rId36"/>
    <p:sldId id="318" r:id="rId37"/>
    <p:sldId id="319"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A781D-6485-02AE-4694-ABC6EDC1CB4A}" name="Issabella Ahadzi" initials="IA" userId="44c84577dfde3230" providerId="Windows Live"/>
  <p188:author id="{F35F21E7-9594-2C52-458D-7E272BA692BF}" name="Cory Officer" initials="CO" userId="S::COfficer@ON1Call.com::53f79ac1-7412-4a5c-ac14-663d607060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E42"/>
    <a:srgbClr val="7FBC42"/>
    <a:srgbClr val="7096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900AD-FD27-457D-9BD7-3AF4488BF184}" v="1" dt="2023-07-09T15:16:36.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9"/>
    <p:restoredTop sz="94626"/>
  </p:normalViewPr>
  <p:slideViewPr>
    <p:cSldViewPr snapToGrid="0" snapToObjects="1">
      <p:cViewPr varScale="1">
        <p:scale>
          <a:sx n="75" d="100"/>
          <a:sy n="75" d="100"/>
        </p:scale>
        <p:origin x="629" y="4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Morris" userId="e897df21-9037-4409-a909-9426509c33fa" providerId="ADAL" clId="{016900AD-FD27-457D-9BD7-3AF4488BF184}"/>
    <pc:docChg chg="addSld delSld modSld sldOrd">
      <pc:chgData name="Kim Morris" userId="e897df21-9037-4409-a909-9426509c33fa" providerId="ADAL" clId="{016900AD-FD27-457D-9BD7-3AF4488BF184}" dt="2023-07-09T15:28:41.740" v="96" actId="2696"/>
      <pc:docMkLst>
        <pc:docMk/>
      </pc:docMkLst>
      <pc:sldChg chg="addSp modSp new del mod ord">
        <pc:chgData name="Kim Morris" userId="e897df21-9037-4409-a909-9426509c33fa" providerId="ADAL" clId="{016900AD-FD27-457D-9BD7-3AF4488BF184}" dt="2023-07-09T15:28:41.740" v="96" actId="2696"/>
        <pc:sldMkLst>
          <pc:docMk/>
          <pc:sldMk cId="91367578" sldId="324"/>
        </pc:sldMkLst>
        <pc:picChg chg="add mod">
          <ac:chgData name="Kim Morris" userId="e897df21-9037-4409-a909-9426509c33fa" providerId="ADAL" clId="{016900AD-FD27-457D-9BD7-3AF4488BF184}" dt="2023-07-09T15:27:09.410" v="11" actId="1076"/>
          <ac:picMkLst>
            <pc:docMk/>
            <pc:sldMk cId="91367578" sldId="324"/>
            <ac:picMk id="4" creationId="{8F31F48C-6DE9-3BA5-30DB-916E231C6D22}"/>
          </ac:picMkLst>
        </pc:picChg>
      </pc:sldChg>
      <pc:sldChg chg="modSp add mod ord">
        <pc:chgData name="Kim Morris" userId="e897df21-9037-4409-a909-9426509c33fa" providerId="ADAL" clId="{016900AD-FD27-457D-9BD7-3AF4488BF184}" dt="2023-07-09T15:28:31.619" v="95" actId="20577"/>
        <pc:sldMkLst>
          <pc:docMk/>
          <pc:sldMk cId="1542674110" sldId="325"/>
        </pc:sldMkLst>
        <pc:spChg chg="mod">
          <ac:chgData name="Kim Morris" userId="e897df21-9037-4409-a909-9426509c33fa" providerId="ADAL" clId="{016900AD-FD27-457D-9BD7-3AF4488BF184}" dt="2023-07-09T15:28:08.513" v="78" actId="20577"/>
          <ac:spMkLst>
            <pc:docMk/>
            <pc:sldMk cId="1542674110" sldId="325"/>
            <ac:spMk id="2" creationId="{00000000-0000-0000-0000-000000000000}"/>
          </ac:spMkLst>
        </pc:spChg>
        <pc:spChg chg="mod">
          <ac:chgData name="Kim Morris" userId="e897df21-9037-4409-a909-9426509c33fa" providerId="ADAL" clId="{016900AD-FD27-457D-9BD7-3AF4488BF184}" dt="2023-07-09T15:28:31.619" v="95" actId="20577"/>
          <ac:spMkLst>
            <pc:docMk/>
            <pc:sldMk cId="1542674110" sldId="325"/>
            <ac:spMk id="4" creationId="{CABD3638-3A9C-F941-9FEC-08BFF1D350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AE20F-1CE2-468C-BD00-146150F3B48F}" type="doc">
      <dgm:prSet loTypeId="urn:microsoft.com/office/officeart/2005/8/layout/radial4" loCatId="relationship" qsTypeId="urn:microsoft.com/office/officeart/2005/8/quickstyle/3d2" qsCatId="3D" csTypeId="urn:microsoft.com/office/officeart/2005/8/colors/accent6_2" csCatId="accent6" phldr="1"/>
      <dgm:spPr/>
      <dgm:t>
        <a:bodyPr/>
        <a:lstStyle/>
        <a:p>
          <a:endParaRPr lang="en-US"/>
        </a:p>
      </dgm:t>
    </dgm:pt>
    <dgm:pt modelId="{995F3680-823D-4F27-B51F-251874B8B5F0}">
      <dgm:prSet phldrT="[Text]"/>
      <dgm:spPr/>
      <dgm:t>
        <a:bodyPr/>
        <a:lstStyle/>
        <a:p>
          <a:r>
            <a:rPr lang="fr-CA" noProof="0" dirty="0">
              <a:latin typeface="Arial" panose="020B0604020202020204" pitchFamily="34" charset="0"/>
              <a:cs typeface="Arial" panose="020B0604020202020204" pitchFamily="34" charset="0"/>
            </a:rPr>
            <a:t>NOTES</a:t>
          </a:r>
        </a:p>
      </dgm:t>
    </dgm:pt>
    <dgm:pt modelId="{3E48062D-074E-4299-A047-A1AA67F653FD}" type="par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DE16152A-8CF1-4D58-8733-76AF7D09242A}" type="sib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BACD6D5E-1293-43F1-8A4D-B5084E6BB462}">
      <dgm:prSet phldrT="[Text]"/>
      <dgm:spPr/>
      <dgm:t>
        <a:bodyPr/>
        <a:lstStyle/>
        <a:p>
          <a:r>
            <a:rPr lang="fr-CA" noProof="0" dirty="0">
              <a:latin typeface="Arial" panose="020B0604020202020204" pitchFamily="34" charset="0"/>
              <a:cs typeface="Arial" panose="020B0604020202020204" pitchFamily="34" charset="0"/>
            </a:rPr>
            <a:t>Renégocié</a:t>
          </a:r>
        </a:p>
      </dgm:t>
    </dgm:pt>
    <dgm:pt modelId="{2E98340B-1815-462A-9786-D22C89D7B796}" type="parTrans" cxnId="{142CE28C-3A14-4608-9920-82A438819B69}">
      <dgm:prSet/>
      <dgm:spPr/>
      <dgm:t>
        <a:bodyPr/>
        <a:lstStyle/>
        <a:p>
          <a:endParaRPr lang="fr-CA" noProof="0" dirty="0">
            <a:latin typeface="Arial" panose="020B0604020202020204" pitchFamily="34" charset="0"/>
            <a:cs typeface="Arial" panose="020B0604020202020204" pitchFamily="34" charset="0"/>
          </a:endParaRPr>
        </a:p>
      </dgm:t>
    </dgm:pt>
    <dgm:pt modelId="{F782C9A8-8A41-41D0-AC68-6B9E0F305483}" type="sibTrans" cxnId="{142CE28C-3A14-4608-9920-82A438819B69}">
      <dgm:prSet/>
      <dgm:spPr/>
      <dgm:t>
        <a:bodyPr/>
        <a:lstStyle/>
        <a:p>
          <a:endParaRPr lang="en-US">
            <a:latin typeface="Arial" panose="020B0604020202020204" pitchFamily="34" charset="0"/>
            <a:cs typeface="Arial" panose="020B0604020202020204" pitchFamily="34" charset="0"/>
          </a:endParaRPr>
        </a:p>
      </dgm:t>
    </dgm:pt>
    <dgm:pt modelId="{12F2E6ED-E756-4192-8230-009EEEB9B6C3}">
      <dgm:prSet phldrT="[Text]"/>
      <dgm:spPr/>
      <dgm:t>
        <a:bodyPr/>
        <a:lstStyle/>
        <a:p>
          <a:r>
            <a:rPr lang="fr-CA" noProof="0" dirty="0">
              <a:latin typeface="Arial" panose="020B0604020202020204" pitchFamily="34" charset="0"/>
              <a:cs typeface="Arial" panose="020B0604020202020204" pitchFamily="34" charset="0"/>
            </a:rPr>
            <a:t>Demandeur doit fournir plus d’information</a:t>
          </a:r>
        </a:p>
      </dgm:t>
    </dgm:pt>
    <dgm:pt modelId="{65B88290-DDB9-49D5-8673-1A529A04FD72}" type="parTrans" cxnId="{839DA181-F96E-4172-9A3F-A49A7FC646AB}">
      <dgm:prSet/>
      <dgm:spPr/>
      <dgm:t>
        <a:bodyPr/>
        <a:lstStyle/>
        <a:p>
          <a:endParaRPr lang="fr-CA" noProof="0" dirty="0">
            <a:latin typeface="Arial" panose="020B0604020202020204" pitchFamily="34" charset="0"/>
            <a:cs typeface="Arial" panose="020B0604020202020204" pitchFamily="34" charset="0"/>
          </a:endParaRPr>
        </a:p>
      </dgm:t>
    </dgm:pt>
    <dgm:pt modelId="{86657370-3E01-4A04-801B-C08BA0AD8DF7}" type="sibTrans" cxnId="{839DA181-F96E-4172-9A3F-A49A7FC646AB}">
      <dgm:prSet/>
      <dgm:spPr/>
      <dgm:t>
        <a:bodyPr/>
        <a:lstStyle/>
        <a:p>
          <a:endParaRPr lang="en-US">
            <a:latin typeface="Arial" panose="020B0604020202020204" pitchFamily="34" charset="0"/>
            <a:cs typeface="Arial" panose="020B0604020202020204" pitchFamily="34" charset="0"/>
          </a:endParaRPr>
        </a:p>
      </dgm:t>
    </dgm:pt>
    <dgm:pt modelId="{EB1B2126-F4AA-41E0-AEFE-BFC7868DB0FF}">
      <dgm:prSet phldrT="[Text]"/>
      <dgm:spPr/>
      <dgm:t>
        <a:bodyPr/>
        <a:lstStyle/>
        <a:p>
          <a:r>
            <a:rPr lang="fr-CA" noProof="0" dirty="0">
              <a:latin typeface="Arial" panose="020B0604020202020204" pitchFamily="34" charset="0"/>
              <a:cs typeface="Arial" panose="020B0604020202020204" pitchFamily="34" charset="0"/>
            </a:rPr>
            <a:t>Non </a:t>
          </a:r>
          <a:r>
            <a:rPr lang="fr-CA" noProof="0" dirty="0" err="1">
              <a:latin typeface="Arial" panose="020B0604020202020204" pitchFamily="34" charset="0"/>
              <a:cs typeface="Arial" panose="020B0604020202020204" pitchFamily="34" charset="0"/>
            </a:rPr>
            <a:t>conplété</a:t>
          </a:r>
          <a:endParaRPr lang="fr-CA" noProof="0" dirty="0">
            <a:latin typeface="Arial" panose="020B0604020202020204" pitchFamily="34" charset="0"/>
            <a:cs typeface="Arial" panose="020B0604020202020204" pitchFamily="34" charset="0"/>
          </a:endParaRPr>
        </a:p>
      </dgm:t>
    </dgm:pt>
    <dgm:pt modelId="{F2B226AC-BB88-48BF-ADFB-15BE93C55C6B}" type="parTrans" cxnId="{4D934169-9CFE-4ABF-B4D8-D2EEAF54DBB0}">
      <dgm:prSet/>
      <dgm:spPr/>
      <dgm:t>
        <a:bodyPr/>
        <a:lstStyle/>
        <a:p>
          <a:endParaRPr lang="fr-CA" noProof="0" dirty="0">
            <a:latin typeface="Arial" panose="020B0604020202020204" pitchFamily="34" charset="0"/>
            <a:cs typeface="Arial" panose="020B0604020202020204" pitchFamily="34" charset="0"/>
          </a:endParaRPr>
        </a:p>
      </dgm:t>
    </dgm:pt>
    <dgm:pt modelId="{6B458634-B292-4BC5-9969-D78341A90A24}" type="sibTrans" cxnId="{4D934169-9CFE-4ABF-B4D8-D2EEAF54DBB0}">
      <dgm:prSet/>
      <dgm:spPr/>
      <dgm:t>
        <a:bodyPr/>
        <a:lstStyle/>
        <a:p>
          <a:endParaRPr lang="en-US">
            <a:latin typeface="Arial" panose="020B0604020202020204" pitchFamily="34" charset="0"/>
            <a:cs typeface="Arial" panose="020B0604020202020204" pitchFamily="34" charset="0"/>
          </a:endParaRPr>
        </a:p>
      </dgm:t>
    </dgm:pt>
    <dgm:pt modelId="{E7AFD6BD-95B3-4FD8-9605-60D4CBE0A6A6}" type="pres">
      <dgm:prSet presAssocID="{E92AE20F-1CE2-468C-BD00-146150F3B48F}" presName="cycle" presStyleCnt="0">
        <dgm:presLayoutVars>
          <dgm:chMax val="1"/>
          <dgm:dir/>
          <dgm:animLvl val="ctr"/>
          <dgm:resizeHandles val="exact"/>
        </dgm:presLayoutVars>
      </dgm:prSet>
      <dgm:spPr/>
    </dgm:pt>
    <dgm:pt modelId="{011ED044-C97C-4EF6-8A9E-184395F4776F}" type="pres">
      <dgm:prSet presAssocID="{995F3680-823D-4F27-B51F-251874B8B5F0}" presName="centerShape" presStyleLbl="node0" presStyleIdx="0" presStyleCnt="1"/>
      <dgm:spPr/>
    </dgm:pt>
    <dgm:pt modelId="{C1756F86-CD51-4FE2-A517-5FF40FAFC223}" type="pres">
      <dgm:prSet presAssocID="{2E98340B-1815-462A-9786-D22C89D7B796}" presName="parTrans" presStyleLbl="bgSibTrans2D1" presStyleIdx="0" presStyleCnt="3"/>
      <dgm:spPr/>
    </dgm:pt>
    <dgm:pt modelId="{4153FD7D-7646-4D6A-B606-DB6E8969EACF}" type="pres">
      <dgm:prSet presAssocID="{BACD6D5E-1293-43F1-8A4D-B5084E6BB462}" presName="node" presStyleLbl="node1" presStyleIdx="0" presStyleCnt="3">
        <dgm:presLayoutVars>
          <dgm:bulletEnabled val="1"/>
        </dgm:presLayoutVars>
      </dgm:prSet>
      <dgm:spPr/>
    </dgm:pt>
    <dgm:pt modelId="{0042807A-6ABE-4BAE-B89B-E368712C8ABE}" type="pres">
      <dgm:prSet presAssocID="{65B88290-DDB9-49D5-8673-1A529A04FD72}" presName="parTrans" presStyleLbl="bgSibTrans2D1" presStyleIdx="1" presStyleCnt="3"/>
      <dgm:spPr/>
    </dgm:pt>
    <dgm:pt modelId="{CD3E7F86-516D-4D26-84B2-CBEB3C5C86A5}" type="pres">
      <dgm:prSet presAssocID="{12F2E6ED-E756-4192-8230-009EEEB9B6C3}" presName="node" presStyleLbl="node1" presStyleIdx="1" presStyleCnt="3">
        <dgm:presLayoutVars>
          <dgm:bulletEnabled val="1"/>
        </dgm:presLayoutVars>
      </dgm:prSet>
      <dgm:spPr/>
    </dgm:pt>
    <dgm:pt modelId="{9F81DCFD-DCD4-43F2-BD4B-5A2C635BD586}" type="pres">
      <dgm:prSet presAssocID="{F2B226AC-BB88-48BF-ADFB-15BE93C55C6B}" presName="parTrans" presStyleLbl="bgSibTrans2D1" presStyleIdx="2" presStyleCnt="3"/>
      <dgm:spPr/>
    </dgm:pt>
    <dgm:pt modelId="{3277312C-4531-448B-BD8D-D23485AC697E}" type="pres">
      <dgm:prSet presAssocID="{EB1B2126-F4AA-41E0-AEFE-BFC7868DB0FF}" presName="node" presStyleLbl="node1" presStyleIdx="2" presStyleCnt="3">
        <dgm:presLayoutVars>
          <dgm:bulletEnabled val="1"/>
        </dgm:presLayoutVars>
      </dgm:prSet>
      <dgm:spPr/>
    </dgm:pt>
  </dgm:ptLst>
  <dgm:cxnLst>
    <dgm:cxn modelId="{E9242008-20C5-4C38-978F-B4CD37904F42}" type="presOf" srcId="{F2B226AC-BB88-48BF-ADFB-15BE93C55C6B}" destId="{9F81DCFD-DCD4-43F2-BD4B-5A2C635BD586}" srcOrd="0" destOrd="0" presId="urn:microsoft.com/office/officeart/2005/8/layout/radial4"/>
    <dgm:cxn modelId="{C4AAF338-497C-4698-9E1A-A2B7C5A85D35}" type="presOf" srcId="{65B88290-DDB9-49D5-8673-1A529A04FD72}" destId="{0042807A-6ABE-4BAE-B89B-E368712C8ABE}" srcOrd="0" destOrd="0" presId="urn:microsoft.com/office/officeart/2005/8/layout/radial4"/>
    <dgm:cxn modelId="{1943C742-22B6-4183-9CBA-945152B9A6AB}" type="presOf" srcId="{BACD6D5E-1293-43F1-8A4D-B5084E6BB462}" destId="{4153FD7D-7646-4D6A-B606-DB6E8969EACF}" srcOrd="0" destOrd="0" presId="urn:microsoft.com/office/officeart/2005/8/layout/radial4"/>
    <dgm:cxn modelId="{4D934169-9CFE-4ABF-B4D8-D2EEAF54DBB0}" srcId="{995F3680-823D-4F27-B51F-251874B8B5F0}" destId="{EB1B2126-F4AA-41E0-AEFE-BFC7868DB0FF}" srcOrd="2" destOrd="0" parTransId="{F2B226AC-BB88-48BF-ADFB-15BE93C55C6B}" sibTransId="{6B458634-B292-4BC5-9969-D78341A90A24}"/>
    <dgm:cxn modelId="{4D237C73-8E3D-45F4-AE07-F3646CECFB8F}" srcId="{E92AE20F-1CE2-468C-BD00-146150F3B48F}" destId="{995F3680-823D-4F27-B51F-251874B8B5F0}" srcOrd="0" destOrd="0" parTransId="{3E48062D-074E-4299-A047-A1AA67F653FD}" sibTransId="{DE16152A-8CF1-4D58-8733-76AF7D09242A}"/>
    <dgm:cxn modelId="{92598C54-27A8-445C-8875-D4050970F373}" type="presOf" srcId="{EB1B2126-F4AA-41E0-AEFE-BFC7868DB0FF}" destId="{3277312C-4531-448B-BD8D-D23485AC697E}" srcOrd="0" destOrd="0" presId="urn:microsoft.com/office/officeart/2005/8/layout/radial4"/>
    <dgm:cxn modelId="{839DA181-F96E-4172-9A3F-A49A7FC646AB}" srcId="{995F3680-823D-4F27-B51F-251874B8B5F0}" destId="{12F2E6ED-E756-4192-8230-009EEEB9B6C3}" srcOrd="1" destOrd="0" parTransId="{65B88290-DDB9-49D5-8673-1A529A04FD72}" sibTransId="{86657370-3E01-4A04-801B-C08BA0AD8DF7}"/>
    <dgm:cxn modelId="{55BE0889-10AD-4C92-A146-B8C90A999476}" type="presOf" srcId="{995F3680-823D-4F27-B51F-251874B8B5F0}" destId="{011ED044-C97C-4EF6-8A9E-184395F4776F}" srcOrd="0" destOrd="0" presId="urn:microsoft.com/office/officeart/2005/8/layout/radial4"/>
    <dgm:cxn modelId="{142CE28C-3A14-4608-9920-82A438819B69}" srcId="{995F3680-823D-4F27-B51F-251874B8B5F0}" destId="{BACD6D5E-1293-43F1-8A4D-B5084E6BB462}" srcOrd="0" destOrd="0" parTransId="{2E98340B-1815-462A-9786-D22C89D7B796}" sibTransId="{F782C9A8-8A41-41D0-AC68-6B9E0F305483}"/>
    <dgm:cxn modelId="{96D8248F-5884-46CC-AEB3-6DEF39146D52}" type="presOf" srcId="{2E98340B-1815-462A-9786-D22C89D7B796}" destId="{C1756F86-CD51-4FE2-A517-5FF40FAFC223}" srcOrd="0" destOrd="0" presId="urn:microsoft.com/office/officeart/2005/8/layout/radial4"/>
    <dgm:cxn modelId="{AB4C0194-0631-4C04-87E2-3E05BB67F519}" type="presOf" srcId="{12F2E6ED-E756-4192-8230-009EEEB9B6C3}" destId="{CD3E7F86-516D-4D26-84B2-CBEB3C5C86A5}" srcOrd="0" destOrd="0" presId="urn:microsoft.com/office/officeart/2005/8/layout/radial4"/>
    <dgm:cxn modelId="{DB3899F5-7605-4AD7-B484-952658FC1382}" type="presOf" srcId="{E92AE20F-1CE2-468C-BD00-146150F3B48F}" destId="{E7AFD6BD-95B3-4FD8-9605-60D4CBE0A6A6}" srcOrd="0" destOrd="0" presId="urn:microsoft.com/office/officeart/2005/8/layout/radial4"/>
    <dgm:cxn modelId="{BB1FEFCD-D61C-47B5-971B-056F7EE021ED}" type="presParOf" srcId="{E7AFD6BD-95B3-4FD8-9605-60D4CBE0A6A6}" destId="{011ED044-C97C-4EF6-8A9E-184395F4776F}" srcOrd="0" destOrd="0" presId="urn:microsoft.com/office/officeart/2005/8/layout/radial4"/>
    <dgm:cxn modelId="{9F49F7E4-E1F6-431A-AC6A-51325E04F10B}" type="presParOf" srcId="{E7AFD6BD-95B3-4FD8-9605-60D4CBE0A6A6}" destId="{C1756F86-CD51-4FE2-A517-5FF40FAFC223}" srcOrd="1" destOrd="0" presId="urn:microsoft.com/office/officeart/2005/8/layout/radial4"/>
    <dgm:cxn modelId="{C693CE19-0DBA-4900-86A7-5E25D2D77D91}" type="presParOf" srcId="{E7AFD6BD-95B3-4FD8-9605-60D4CBE0A6A6}" destId="{4153FD7D-7646-4D6A-B606-DB6E8969EACF}" srcOrd="2" destOrd="0" presId="urn:microsoft.com/office/officeart/2005/8/layout/radial4"/>
    <dgm:cxn modelId="{DFA447AC-868D-4D80-8D1D-1B69429DED29}" type="presParOf" srcId="{E7AFD6BD-95B3-4FD8-9605-60D4CBE0A6A6}" destId="{0042807A-6ABE-4BAE-B89B-E368712C8ABE}" srcOrd="3" destOrd="0" presId="urn:microsoft.com/office/officeart/2005/8/layout/radial4"/>
    <dgm:cxn modelId="{ECDBD633-E50D-467C-BC9C-9219084363C7}" type="presParOf" srcId="{E7AFD6BD-95B3-4FD8-9605-60D4CBE0A6A6}" destId="{CD3E7F86-516D-4D26-84B2-CBEB3C5C86A5}" srcOrd="4" destOrd="0" presId="urn:microsoft.com/office/officeart/2005/8/layout/radial4"/>
    <dgm:cxn modelId="{95AD667F-257C-4A6C-9C7C-59D2910CD812}" type="presParOf" srcId="{E7AFD6BD-95B3-4FD8-9605-60D4CBE0A6A6}" destId="{9F81DCFD-DCD4-43F2-BD4B-5A2C635BD586}" srcOrd="5" destOrd="0" presId="urn:microsoft.com/office/officeart/2005/8/layout/radial4"/>
    <dgm:cxn modelId="{DE382542-AE39-4F18-9346-0A4C89850746}" type="presParOf" srcId="{E7AFD6BD-95B3-4FD8-9605-60D4CBE0A6A6}" destId="{3277312C-4531-448B-BD8D-D23485AC697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2AE20F-1CE2-468C-BD00-146150F3B48F}" type="doc">
      <dgm:prSet loTypeId="urn:microsoft.com/office/officeart/2005/8/layout/radial4" loCatId="relationship" qsTypeId="urn:microsoft.com/office/officeart/2005/8/quickstyle/3d4" qsCatId="3D" csTypeId="urn:microsoft.com/office/officeart/2005/8/colors/accent6_1" csCatId="accent6" phldr="1"/>
      <dgm:spPr/>
      <dgm:t>
        <a:bodyPr/>
        <a:lstStyle/>
        <a:p>
          <a:endParaRPr lang="en-US"/>
        </a:p>
      </dgm:t>
    </dgm:pt>
    <dgm:pt modelId="{995F3680-823D-4F27-B51F-251874B8B5F0}">
      <dgm:prSet phldrT="[Text]"/>
      <dgm:spPr/>
      <dgm:t>
        <a:bodyPr/>
        <a:lstStyle/>
        <a:p>
          <a:r>
            <a:rPr lang="en-US" dirty="0">
              <a:latin typeface="Arial" panose="020B0604020202020204" pitchFamily="34" charset="0"/>
              <a:cs typeface="Arial" panose="020B0604020202020204" pitchFamily="34" charset="0"/>
            </a:rPr>
            <a:t>Date de fermeture</a:t>
          </a:r>
        </a:p>
      </dgm:t>
    </dgm:pt>
    <dgm:pt modelId="{3E48062D-074E-4299-A047-A1AA67F653FD}" type="par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DE16152A-8CF1-4D58-8733-76AF7D09242A}" type="sibTrans" cxnId="{4D237C73-8E3D-45F4-AE07-F3646CECFB8F}">
      <dgm:prSet/>
      <dgm:spPr/>
      <dgm:t>
        <a:bodyPr/>
        <a:lstStyle/>
        <a:p>
          <a:endParaRPr lang="en-US">
            <a:latin typeface="Arial" panose="020B0604020202020204" pitchFamily="34" charset="0"/>
            <a:cs typeface="Arial" panose="020B0604020202020204" pitchFamily="34" charset="0"/>
          </a:endParaRPr>
        </a:p>
      </dgm:t>
    </dgm:pt>
    <dgm:pt modelId="{BACD6D5E-1293-43F1-8A4D-B5084E6BB462}">
      <dgm:prSet phldrT="[Text]"/>
      <dgm:spPr/>
      <dgm:t>
        <a:bodyPr/>
        <a:lstStyle/>
        <a:p>
          <a:r>
            <a:rPr lang="en-US" dirty="0" err="1">
              <a:latin typeface="Arial" panose="020B0604020202020204" pitchFamily="34" charset="0"/>
              <a:cs typeface="Arial" panose="020B0604020202020204" pitchFamily="34" charset="0"/>
            </a:rPr>
            <a:t>Complété</a:t>
          </a:r>
          <a:endParaRPr lang="en-US" dirty="0">
            <a:latin typeface="Arial" panose="020B0604020202020204" pitchFamily="34" charset="0"/>
            <a:cs typeface="Arial" panose="020B0604020202020204" pitchFamily="34" charset="0"/>
          </a:endParaRPr>
        </a:p>
      </dgm:t>
    </dgm:pt>
    <dgm:pt modelId="{2E98340B-1815-462A-9786-D22C89D7B796}" type="parTrans" cxnId="{142CE28C-3A14-4608-9920-82A438819B69}">
      <dgm:prSet/>
      <dgm:spPr/>
      <dgm:t>
        <a:bodyPr/>
        <a:lstStyle/>
        <a:p>
          <a:endParaRPr lang="en-US">
            <a:latin typeface="Arial" panose="020B0604020202020204" pitchFamily="34" charset="0"/>
            <a:cs typeface="Arial" panose="020B0604020202020204" pitchFamily="34" charset="0"/>
          </a:endParaRPr>
        </a:p>
      </dgm:t>
    </dgm:pt>
    <dgm:pt modelId="{F782C9A8-8A41-41D0-AC68-6B9E0F305483}" type="sibTrans" cxnId="{142CE28C-3A14-4608-9920-82A438819B69}">
      <dgm:prSet/>
      <dgm:spPr/>
      <dgm:t>
        <a:bodyPr/>
        <a:lstStyle/>
        <a:p>
          <a:endParaRPr lang="en-US">
            <a:latin typeface="Arial" panose="020B0604020202020204" pitchFamily="34" charset="0"/>
            <a:cs typeface="Arial" panose="020B0604020202020204" pitchFamily="34" charset="0"/>
          </a:endParaRPr>
        </a:p>
      </dgm:t>
    </dgm:pt>
    <dgm:pt modelId="{82929B18-37A6-4864-A7E1-8C748F79FD92}">
      <dgm:prSet phldrT="[Text]"/>
      <dgm:spPr/>
      <dgm:t>
        <a:bodyPr/>
        <a:lstStyle/>
        <a:p>
          <a:r>
            <a:rPr lang="en-US" dirty="0" err="1">
              <a:latin typeface="Arial" panose="020B0604020202020204" pitchFamily="34" charset="0"/>
              <a:cs typeface="Arial" panose="020B0604020202020204" pitchFamily="34" charset="0"/>
            </a:rPr>
            <a:t>Autorisé</a:t>
          </a:r>
          <a:endParaRPr lang="en-US" dirty="0">
            <a:latin typeface="Arial" panose="020B0604020202020204" pitchFamily="34" charset="0"/>
            <a:cs typeface="Arial" panose="020B0604020202020204" pitchFamily="34" charset="0"/>
          </a:endParaRPr>
        </a:p>
      </dgm:t>
    </dgm:pt>
    <dgm:pt modelId="{DFA78E4A-A39A-46A0-AD00-3B034483BA2B}" type="parTrans" cxnId="{CFD92318-58C5-4139-B382-B2DA8D388AF5}">
      <dgm:prSet/>
      <dgm:spPr/>
      <dgm:t>
        <a:bodyPr/>
        <a:lstStyle/>
        <a:p>
          <a:endParaRPr lang="en-US">
            <a:latin typeface="Arial" panose="020B0604020202020204" pitchFamily="34" charset="0"/>
            <a:cs typeface="Arial" panose="020B0604020202020204" pitchFamily="34" charset="0"/>
          </a:endParaRPr>
        </a:p>
      </dgm:t>
    </dgm:pt>
    <dgm:pt modelId="{2EA80BF2-F5CA-48A2-BFAB-807109F0FFA5}" type="sibTrans" cxnId="{CFD92318-58C5-4139-B382-B2DA8D388AF5}">
      <dgm:prSet/>
      <dgm:spPr/>
      <dgm:t>
        <a:bodyPr/>
        <a:lstStyle/>
        <a:p>
          <a:endParaRPr lang="en-US">
            <a:latin typeface="Arial" panose="020B0604020202020204" pitchFamily="34" charset="0"/>
            <a:cs typeface="Arial" panose="020B0604020202020204" pitchFamily="34" charset="0"/>
          </a:endParaRPr>
        </a:p>
      </dgm:t>
    </dgm:pt>
    <dgm:pt modelId="{E7AFD6BD-95B3-4FD8-9605-60D4CBE0A6A6}" type="pres">
      <dgm:prSet presAssocID="{E92AE20F-1CE2-468C-BD00-146150F3B48F}" presName="cycle" presStyleCnt="0">
        <dgm:presLayoutVars>
          <dgm:chMax val="1"/>
          <dgm:dir/>
          <dgm:animLvl val="ctr"/>
          <dgm:resizeHandles val="exact"/>
        </dgm:presLayoutVars>
      </dgm:prSet>
      <dgm:spPr/>
    </dgm:pt>
    <dgm:pt modelId="{011ED044-C97C-4EF6-8A9E-184395F4776F}" type="pres">
      <dgm:prSet presAssocID="{995F3680-823D-4F27-B51F-251874B8B5F0}" presName="centerShape" presStyleLbl="node0" presStyleIdx="0" presStyleCnt="1"/>
      <dgm:spPr/>
    </dgm:pt>
    <dgm:pt modelId="{C1756F86-CD51-4FE2-A517-5FF40FAFC223}" type="pres">
      <dgm:prSet presAssocID="{2E98340B-1815-462A-9786-D22C89D7B796}" presName="parTrans" presStyleLbl="bgSibTrans2D1" presStyleIdx="0" presStyleCnt="2" custScaleX="29423" custScaleY="71570" custLinFactNeighborX="35256" custLinFactNeighborY="61541"/>
      <dgm:spPr/>
    </dgm:pt>
    <dgm:pt modelId="{4153FD7D-7646-4D6A-B606-DB6E8969EACF}" type="pres">
      <dgm:prSet presAssocID="{BACD6D5E-1293-43F1-8A4D-B5084E6BB462}" presName="node" presStyleLbl="node1" presStyleIdx="0" presStyleCnt="2" custRadScaleRad="100482" custRadScaleInc="-320">
        <dgm:presLayoutVars>
          <dgm:bulletEnabled val="1"/>
        </dgm:presLayoutVars>
      </dgm:prSet>
      <dgm:spPr/>
    </dgm:pt>
    <dgm:pt modelId="{F4AB4F26-B594-40F5-ADE2-24EA611135CE}" type="pres">
      <dgm:prSet presAssocID="{DFA78E4A-A39A-46A0-AD00-3B034483BA2B}" presName="parTrans" presStyleLbl="bgSibTrans2D1" presStyleIdx="1" presStyleCnt="2" custScaleX="37531" custScaleY="62517" custLinFactNeighborX="-1705" custLinFactNeighborY="78820"/>
      <dgm:spPr/>
    </dgm:pt>
    <dgm:pt modelId="{185D5284-3032-4395-B364-54B1D2BDF0C8}" type="pres">
      <dgm:prSet presAssocID="{82929B18-37A6-4864-A7E1-8C748F79FD92}" presName="node" presStyleLbl="node1" presStyleIdx="1" presStyleCnt="2">
        <dgm:presLayoutVars>
          <dgm:bulletEnabled val="1"/>
        </dgm:presLayoutVars>
      </dgm:prSet>
      <dgm:spPr/>
    </dgm:pt>
  </dgm:ptLst>
  <dgm:cxnLst>
    <dgm:cxn modelId="{CFD92318-58C5-4139-B382-B2DA8D388AF5}" srcId="{995F3680-823D-4F27-B51F-251874B8B5F0}" destId="{82929B18-37A6-4864-A7E1-8C748F79FD92}" srcOrd="1" destOrd="0" parTransId="{DFA78E4A-A39A-46A0-AD00-3B034483BA2B}" sibTransId="{2EA80BF2-F5CA-48A2-BFAB-807109F0FFA5}"/>
    <dgm:cxn modelId="{1943C742-22B6-4183-9CBA-945152B9A6AB}" type="presOf" srcId="{BACD6D5E-1293-43F1-8A4D-B5084E6BB462}" destId="{4153FD7D-7646-4D6A-B606-DB6E8969EACF}" srcOrd="0" destOrd="0" presId="urn:microsoft.com/office/officeart/2005/8/layout/radial4"/>
    <dgm:cxn modelId="{7334876F-91E8-4635-822E-101D3CD6E1A0}" type="presOf" srcId="{82929B18-37A6-4864-A7E1-8C748F79FD92}" destId="{185D5284-3032-4395-B364-54B1D2BDF0C8}" srcOrd="0" destOrd="0" presId="urn:microsoft.com/office/officeart/2005/8/layout/radial4"/>
    <dgm:cxn modelId="{4D237C73-8E3D-45F4-AE07-F3646CECFB8F}" srcId="{E92AE20F-1CE2-468C-BD00-146150F3B48F}" destId="{995F3680-823D-4F27-B51F-251874B8B5F0}" srcOrd="0" destOrd="0" parTransId="{3E48062D-074E-4299-A047-A1AA67F653FD}" sibTransId="{DE16152A-8CF1-4D58-8733-76AF7D09242A}"/>
    <dgm:cxn modelId="{AF3C1583-D466-4787-A6B0-091EE209A12E}" type="presOf" srcId="{DFA78E4A-A39A-46A0-AD00-3B034483BA2B}" destId="{F4AB4F26-B594-40F5-ADE2-24EA611135CE}" srcOrd="0" destOrd="0" presId="urn:microsoft.com/office/officeart/2005/8/layout/radial4"/>
    <dgm:cxn modelId="{55BE0889-10AD-4C92-A146-B8C90A999476}" type="presOf" srcId="{995F3680-823D-4F27-B51F-251874B8B5F0}" destId="{011ED044-C97C-4EF6-8A9E-184395F4776F}" srcOrd="0" destOrd="0" presId="urn:microsoft.com/office/officeart/2005/8/layout/radial4"/>
    <dgm:cxn modelId="{142CE28C-3A14-4608-9920-82A438819B69}" srcId="{995F3680-823D-4F27-B51F-251874B8B5F0}" destId="{BACD6D5E-1293-43F1-8A4D-B5084E6BB462}" srcOrd="0" destOrd="0" parTransId="{2E98340B-1815-462A-9786-D22C89D7B796}" sibTransId="{F782C9A8-8A41-41D0-AC68-6B9E0F305483}"/>
    <dgm:cxn modelId="{96D8248F-5884-46CC-AEB3-6DEF39146D52}" type="presOf" srcId="{2E98340B-1815-462A-9786-D22C89D7B796}" destId="{C1756F86-CD51-4FE2-A517-5FF40FAFC223}" srcOrd="0" destOrd="0" presId="urn:microsoft.com/office/officeart/2005/8/layout/radial4"/>
    <dgm:cxn modelId="{DB3899F5-7605-4AD7-B484-952658FC1382}" type="presOf" srcId="{E92AE20F-1CE2-468C-BD00-146150F3B48F}" destId="{E7AFD6BD-95B3-4FD8-9605-60D4CBE0A6A6}" srcOrd="0" destOrd="0" presId="urn:microsoft.com/office/officeart/2005/8/layout/radial4"/>
    <dgm:cxn modelId="{BB1FEFCD-D61C-47B5-971B-056F7EE021ED}" type="presParOf" srcId="{E7AFD6BD-95B3-4FD8-9605-60D4CBE0A6A6}" destId="{011ED044-C97C-4EF6-8A9E-184395F4776F}" srcOrd="0" destOrd="0" presId="urn:microsoft.com/office/officeart/2005/8/layout/radial4"/>
    <dgm:cxn modelId="{9F49F7E4-E1F6-431A-AC6A-51325E04F10B}" type="presParOf" srcId="{E7AFD6BD-95B3-4FD8-9605-60D4CBE0A6A6}" destId="{C1756F86-CD51-4FE2-A517-5FF40FAFC223}" srcOrd="1" destOrd="0" presId="urn:microsoft.com/office/officeart/2005/8/layout/radial4"/>
    <dgm:cxn modelId="{C693CE19-0DBA-4900-86A7-5E25D2D77D91}" type="presParOf" srcId="{E7AFD6BD-95B3-4FD8-9605-60D4CBE0A6A6}" destId="{4153FD7D-7646-4D6A-B606-DB6E8969EACF}" srcOrd="2" destOrd="0" presId="urn:microsoft.com/office/officeart/2005/8/layout/radial4"/>
    <dgm:cxn modelId="{F511BAC5-2F59-4FD9-859B-EC680F04A5B8}" type="presParOf" srcId="{E7AFD6BD-95B3-4FD8-9605-60D4CBE0A6A6}" destId="{F4AB4F26-B594-40F5-ADE2-24EA611135CE}" srcOrd="3" destOrd="0" presId="urn:microsoft.com/office/officeart/2005/8/layout/radial4"/>
    <dgm:cxn modelId="{8D42F5B1-D001-488F-8F57-1EFC7139051E}" type="presParOf" srcId="{E7AFD6BD-95B3-4FD8-9605-60D4CBE0A6A6}" destId="{185D5284-3032-4395-B364-54B1D2BDF0C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ED044-C97C-4EF6-8A9E-184395F4776F}">
      <dsp:nvSpPr>
        <dsp:cNvPr id="0" name=""/>
        <dsp:cNvSpPr/>
      </dsp:nvSpPr>
      <dsp:spPr>
        <a:xfrm>
          <a:off x="1823762" y="3070944"/>
          <a:ext cx="1682191" cy="168219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CA" sz="2600" kern="1200" noProof="0" dirty="0">
              <a:latin typeface="Arial" panose="020B0604020202020204" pitchFamily="34" charset="0"/>
              <a:cs typeface="Arial" panose="020B0604020202020204" pitchFamily="34" charset="0"/>
            </a:rPr>
            <a:t>NOTES</a:t>
          </a:r>
        </a:p>
      </dsp:txBody>
      <dsp:txXfrm>
        <a:off x="2070113" y="3317295"/>
        <a:ext cx="1189489" cy="1189489"/>
      </dsp:txXfrm>
    </dsp:sp>
    <dsp:sp modelId="{C1756F86-CD51-4FE2-A517-5FF40FAFC223}">
      <dsp:nvSpPr>
        <dsp:cNvPr id="0" name=""/>
        <dsp:cNvSpPr/>
      </dsp:nvSpPr>
      <dsp:spPr>
        <a:xfrm rot="12900000">
          <a:off x="680710" y="2756703"/>
          <a:ext cx="1353001" cy="479424"/>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53FD7D-7646-4D6A-B606-DB6E8969EACF}">
      <dsp:nvSpPr>
        <dsp:cNvPr id="0" name=""/>
        <dsp:cNvSpPr/>
      </dsp:nvSpPr>
      <dsp:spPr>
        <a:xfrm>
          <a:off x="4013" y="1969157"/>
          <a:ext cx="1598082" cy="127846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CA" sz="1900" kern="1200" noProof="0" dirty="0">
              <a:latin typeface="Arial" panose="020B0604020202020204" pitchFamily="34" charset="0"/>
              <a:cs typeface="Arial" panose="020B0604020202020204" pitchFamily="34" charset="0"/>
            </a:rPr>
            <a:t>Renégocié</a:t>
          </a:r>
        </a:p>
      </dsp:txBody>
      <dsp:txXfrm>
        <a:off x="41458" y="2006602"/>
        <a:ext cx="1523192" cy="1203575"/>
      </dsp:txXfrm>
    </dsp:sp>
    <dsp:sp modelId="{0042807A-6ABE-4BAE-B89B-E368712C8ABE}">
      <dsp:nvSpPr>
        <dsp:cNvPr id="0" name=""/>
        <dsp:cNvSpPr/>
      </dsp:nvSpPr>
      <dsp:spPr>
        <a:xfrm rot="16200000">
          <a:off x="1988357" y="2075985"/>
          <a:ext cx="1353001" cy="479424"/>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3E7F86-516D-4D26-84B2-CBEB3C5C86A5}">
      <dsp:nvSpPr>
        <dsp:cNvPr id="0" name=""/>
        <dsp:cNvSpPr/>
      </dsp:nvSpPr>
      <dsp:spPr>
        <a:xfrm>
          <a:off x="1865817" y="999963"/>
          <a:ext cx="1598082" cy="127846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CA" sz="1900" kern="1200" noProof="0" dirty="0">
              <a:latin typeface="Arial" panose="020B0604020202020204" pitchFamily="34" charset="0"/>
              <a:cs typeface="Arial" panose="020B0604020202020204" pitchFamily="34" charset="0"/>
            </a:rPr>
            <a:t>Demandeur doit fournir plus d’information</a:t>
          </a:r>
        </a:p>
      </dsp:txBody>
      <dsp:txXfrm>
        <a:off x="1903262" y="1037408"/>
        <a:ext cx="1523192" cy="1203575"/>
      </dsp:txXfrm>
    </dsp:sp>
    <dsp:sp modelId="{9F81DCFD-DCD4-43F2-BD4B-5A2C635BD586}">
      <dsp:nvSpPr>
        <dsp:cNvPr id="0" name=""/>
        <dsp:cNvSpPr/>
      </dsp:nvSpPr>
      <dsp:spPr>
        <a:xfrm rot="19500000">
          <a:off x="3296005" y="2756703"/>
          <a:ext cx="1353001" cy="479424"/>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77312C-4531-448B-BD8D-D23485AC697E}">
      <dsp:nvSpPr>
        <dsp:cNvPr id="0" name=""/>
        <dsp:cNvSpPr/>
      </dsp:nvSpPr>
      <dsp:spPr>
        <a:xfrm>
          <a:off x="3727621" y="1969157"/>
          <a:ext cx="1598082" cy="127846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CA" sz="1900" kern="1200" noProof="0" dirty="0">
              <a:latin typeface="Arial" panose="020B0604020202020204" pitchFamily="34" charset="0"/>
              <a:cs typeface="Arial" panose="020B0604020202020204" pitchFamily="34" charset="0"/>
            </a:rPr>
            <a:t>Non </a:t>
          </a:r>
          <a:r>
            <a:rPr lang="fr-CA" sz="1900" kern="1200" noProof="0" dirty="0" err="1">
              <a:latin typeface="Arial" panose="020B0604020202020204" pitchFamily="34" charset="0"/>
              <a:cs typeface="Arial" panose="020B0604020202020204" pitchFamily="34" charset="0"/>
            </a:rPr>
            <a:t>conplété</a:t>
          </a:r>
          <a:endParaRPr lang="fr-CA" sz="1900" kern="1200" noProof="0" dirty="0">
            <a:latin typeface="Arial" panose="020B0604020202020204" pitchFamily="34" charset="0"/>
            <a:cs typeface="Arial" panose="020B0604020202020204" pitchFamily="34" charset="0"/>
          </a:endParaRPr>
        </a:p>
      </dsp:txBody>
      <dsp:txXfrm>
        <a:off x="3765066" y="2006602"/>
        <a:ext cx="1523192" cy="1203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ED044-C97C-4EF6-8A9E-184395F4776F}">
      <dsp:nvSpPr>
        <dsp:cNvPr id="0" name=""/>
        <dsp:cNvSpPr/>
      </dsp:nvSpPr>
      <dsp:spPr>
        <a:xfrm>
          <a:off x="1799724" y="2591547"/>
          <a:ext cx="1660019" cy="1660019"/>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Date de fermeture</a:t>
          </a:r>
        </a:p>
      </dsp:txBody>
      <dsp:txXfrm>
        <a:off x="2042828" y="2834651"/>
        <a:ext cx="1173811" cy="1173811"/>
      </dsp:txXfrm>
    </dsp:sp>
    <dsp:sp modelId="{C1756F86-CD51-4FE2-A517-5FF40FAFC223}">
      <dsp:nvSpPr>
        <dsp:cNvPr id="0" name=""/>
        <dsp:cNvSpPr/>
      </dsp:nvSpPr>
      <dsp:spPr>
        <a:xfrm rot="12896084">
          <a:off x="1611871" y="2640405"/>
          <a:ext cx="393692" cy="338601"/>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153FD7D-7646-4D6A-B606-DB6E8969EACF}">
      <dsp:nvSpPr>
        <dsp:cNvPr id="0" name=""/>
        <dsp:cNvSpPr/>
      </dsp:nvSpPr>
      <dsp:spPr>
        <a:xfrm>
          <a:off x="0" y="1504634"/>
          <a:ext cx="1577018" cy="126161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Arial" panose="020B0604020202020204" pitchFamily="34" charset="0"/>
              <a:cs typeface="Arial" panose="020B0604020202020204" pitchFamily="34" charset="0"/>
            </a:rPr>
            <a:t>Complété</a:t>
          </a:r>
          <a:endParaRPr lang="en-US" sz="2500" kern="1200" dirty="0">
            <a:latin typeface="Arial" panose="020B0604020202020204" pitchFamily="34" charset="0"/>
            <a:cs typeface="Arial" panose="020B0604020202020204" pitchFamily="34" charset="0"/>
          </a:endParaRPr>
        </a:p>
      </dsp:txBody>
      <dsp:txXfrm>
        <a:off x="36951" y="1541585"/>
        <a:ext cx="1503116" cy="1187712"/>
      </dsp:txXfrm>
    </dsp:sp>
    <dsp:sp modelId="{F4AB4F26-B594-40F5-ADE2-24EA611135CE}">
      <dsp:nvSpPr>
        <dsp:cNvPr id="0" name=""/>
        <dsp:cNvSpPr/>
      </dsp:nvSpPr>
      <dsp:spPr>
        <a:xfrm rot="19500000">
          <a:off x="3647974" y="2741566"/>
          <a:ext cx="502803" cy="295771"/>
        </a:xfrm>
        <a:prstGeom prst="lef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85D5284-3032-4395-B364-54B1D2BDF0C8}">
      <dsp:nvSpPr>
        <dsp:cNvPr id="0" name=""/>
        <dsp:cNvSpPr/>
      </dsp:nvSpPr>
      <dsp:spPr>
        <a:xfrm>
          <a:off x="3682418" y="1501532"/>
          <a:ext cx="1577018" cy="1261614"/>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Arial" panose="020B0604020202020204" pitchFamily="34" charset="0"/>
              <a:cs typeface="Arial" panose="020B0604020202020204" pitchFamily="34" charset="0"/>
            </a:rPr>
            <a:t>Autorisé</a:t>
          </a:r>
          <a:endParaRPr lang="en-US" sz="2500" kern="1200" dirty="0">
            <a:latin typeface="Arial" panose="020B0604020202020204" pitchFamily="34" charset="0"/>
            <a:cs typeface="Arial" panose="020B0604020202020204" pitchFamily="34" charset="0"/>
          </a:endParaRPr>
        </a:p>
      </dsp:txBody>
      <dsp:txXfrm>
        <a:off x="3719369" y="1538483"/>
        <a:ext cx="1503116" cy="118771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994C9-2100-46D3-8BA6-F36E1F895634}" type="datetimeFigureOut">
              <a:rPr lang="en-CA" smtClean="0"/>
              <a:t>2023-07-10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676A5-2BD9-4809-A7FF-5C3A6BD031ED}" type="slidenum">
              <a:rPr lang="en-CA" smtClean="0"/>
              <a:t>‹#›</a:t>
            </a:fld>
            <a:endParaRPr lang="en-CA"/>
          </a:p>
        </p:txBody>
      </p:sp>
    </p:spTree>
    <p:extLst>
      <p:ext uri="{BB962C8B-B14F-4D97-AF65-F5344CB8AC3E}">
        <p14:creationId xmlns:p14="http://schemas.microsoft.com/office/powerpoint/2010/main" val="302229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2</a:t>
            </a:fld>
            <a:endParaRPr lang="en-CA"/>
          </a:p>
        </p:txBody>
      </p:sp>
    </p:spTree>
    <p:extLst>
      <p:ext uri="{BB962C8B-B14F-4D97-AF65-F5344CB8AC3E}">
        <p14:creationId xmlns:p14="http://schemas.microsoft.com/office/powerpoint/2010/main" val="112240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20</a:t>
            </a:fld>
            <a:endParaRPr lang="en-CA"/>
          </a:p>
        </p:txBody>
      </p:sp>
    </p:spTree>
    <p:extLst>
      <p:ext uri="{BB962C8B-B14F-4D97-AF65-F5344CB8AC3E}">
        <p14:creationId xmlns:p14="http://schemas.microsoft.com/office/powerpoint/2010/main" val="222007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7D46A7-E4AF-4CB9-9B50-7BBDA19AF6AD}" type="slidenum">
              <a:rPr lang="en-CA" smtClean="0"/>
              <a:t>24</a:t>
            </a:fld>
            <a:endParaRPr lang="en-CA"/>
          </a:p>
        </p:txBody>
      </p:sp>
    </p:spTree>
    <p:extLst>
      <p:ext uri="{BB962C8B-B14F-4D97-AF65-F5344CB8AC3E}">
        <p14:creationId xmlns:p14="http://schemas.microsoft.com/office/powerpoint/2010/main" val="3364611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94F1E-79FE-48FE-987D-8A30B6848345}" type="slidenum">
              <a:rPr lang="en-CA" smtClean="0"/>
              <a:t>25</a:t>
            </a:fld>
            <a:endParaRPr lang="en-CA"/>
          </a:p>
        </p:txBody>
      </p:sp>
    </p:spTree>
    <p:extLst>
      <p:ext uri="{BB962C8B-B14F-4D97-AF65-F5344CB8AC3E}">
        <p14:creationId xmlns:p14="http://schemas.microsoft.com/office/powerpoint/2010/main" val="356283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7D46A7-E4AF-4CB9-9B50-7BBDA19AF6AD}" type="slidenum">
              <a:rPr lang="en-CA" smtClean="0"/>
              <a:t>26</a:t>
            </a:fld>
            <a:endParaRPr lang="en-CA"/>
          </a:p>
        </p:txBody>
      </p:sp>
    </p:spTree>
    <p:extLst>
      <p:ext uri="{BB962C8B-B14F-4D97-AF65-F5344CB8AC3E}">
        <p14:creationId xmlns:p14="http://schemas.microsoft.com/office/powerpoint/2010/main" val="161413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94F1E-79FE-48FE-987D-8A30B6848345}" type="slidenum">
              <a:rPr lang="en-CA" smtClean="0"/>
              <a:t>31</a:t>
            </a:fld>
            <a:endParaRPr lang="en-CA"/>
          </a:p>
        </p:txBody>
      </p:sp>
    </p:spTree>
    <p:extLst>
      <p:ext uri="{BB962C8B-B14F-4D97-AF65-F5344CB8AC3E}">
        <p14:creationId xmlns:p14="http://schemas.microsoft.com/office/powerpoint/2010/main" val="3495281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Notes field should be used to document anything abnormal about the locate.</a:t>
            </a:r>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33</a:t>
            </a:fld>
            <a:endParaRPr lang="en-CA"/>
          </a:p>
        </p:txBody>
      </p:sp>
    </p:spTree>
    <p:extLst>
      <p:ext uri="{BB962C8B-B14F-4D97-AF65-F5344CB8AC3E}">
        <p14:creationId xmlns:p14="http://schemas.microsoft.com/office/powerpoint/2010/main" val="297321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7D46A7-E4AF-4CB9-9B50-7BBDA19AF6AD}" type="slidenum">
              <a:rPr lang="en-CA" smtClean="0"/>
              <a:t>37</a:t>
            </a:fld>
            <a:endParaRPr lang="en-CA"/>
          </a:p>
        </p:txBody>
      </p:sp>
    </p:spTree>
    <p:extLst>
      <p:ext uri="{BB962C8B-B14F-4D97-AF65-F5344CB8AC3E}">
        <p14:creationId xmlns:p14="http://schemas.microsoft.com/office/powerpoint/2010/main" val="221059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3</a:t>
            </a:fld>
            <a:endParaRPr lang="en-CA"/>
          </a:p>
        </p:txBody>
      </p:sp>
    </p:spTree>
    <p:extLst>
      <p:ext uri="{BB962C8B-B14F-4D97-AF65-F5344CB8AC3E}">
        <p14:creationId xmlns:p14="http://schemas.microsoft.com/office/powerpoint/2010/main" val="33232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4</a:t>
            </a:fld>
            <a:endParaRPr lang="en-CA"/>
          </a:p>
        </p:txBody>
      </p:sp>
    </p:spTree>
    <p:extLst>
      <p:ext uri="{BB962C8B-B14F-4D97-AF65-F5344CB8AC3E}">
        <p14:creationId xmlns:p14="http://schemas.microsoft.com/office/powerpoint/2010/main" val="399696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5</a:t>
            </a:fld>
            <a:endParaRPr lang="en-CA"/>
          </a:p>
        </p:txBody>
      </p:sp>
    </p:spTree>
    <p:extLst>
      <p:ext uri="{BB962C8B-B14F-4D97-AF65-F5344CB8AC3E}">
        <p14:creationId xmlns:p14="http://schemas.microsoft.com/office/powerpoint/2010/main" val="283082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6</a:t>
            </a:fld>
            <a:endParaRPr lang="en-CA"/>
          </a:p>
        </p:txBody>
      </p:sp>
    </p:spTree>
    <p:extLst>
      <p:ext uri="{BB962C8B-B14F-4D97-AF65-F5344CB8AC3E}">
        <p14:creationId xmlns:p14="http://schemas.microsoft.com/office/powerpoint/2010/main" val="361520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7</a:t>
            </a:fld>
            <a:endParaRPr lang="en-CA"/>
          </a:p>
        </p:txBody>
      </p:sp>
    </p:spTree>
    <p:extLst>
      <p:ext uri="{BB962C8B-B14F-4D97-AF65-F5344CB8AC3E}">
        <p14:creationId xmlns:p14="http://schemas.microsoft.com/office/powerpoint/2010/main" val="177501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23676A5-2BD9-4809-A7FF-5C3A6BD031ED}" type="slidenum">
              <a:rPr lang="en-CA" smtClean="0"/>
              <a:t>8</a:t>
            </a:fld>
            <a:endParaRPr lang="en-CA"/>
          </a:p>
        </p:txBody>
      </p:sp>
    </p:spTree>
    <p:extLst>
      <p:ext uri="{BB962C8B-B14F-4D97-AF65-F5344CB8AC3E}">
        <p14:creationId xmlns:p14="http://schemas.microsoft.com/office/powerpoint/2010/main" val="38240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12</a:t>
            </a:fld>
            <a:endParaRPr lang="en-CA"/>
          </a:p>
        </p:txBody>
      </p:sp>
    </p:spTree>
    <p:extLst>
      <p:ext uri="{BB962C8B-B14F-4D97-AF65-F5344CB8AC3E}">
        <p14:creationId xmlns:p14="http://schemas.microsoft.com/office/powerpoint/2010/main" val="248108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46A7-E4AF-4CB9-9B50-7BBDA19AF6AD}" type="slidenum">
              <a:rPr lang="en-CA" smtClean="0"/>
              <a:t>19</a:t>
            </a:fld>
            <a:endParaRPr lang="en-CA"/>
          </a:p>
        </p:txBody>
      </p:sp>
    </p:spTree>
    <p:extLst>
      <p:ext uri="{BB962C8B-B14F-4D97-AF65-F5344CB8AC3E}">
        <p14:creationId xmlns:p14="http://schemas.microsoft.com/office/powerpoint/2010/main" val="4117467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CB028B-EBD6-9D47-AF10-8FBA5A12A09C}"/>
              </a:ext>
            </a:extLst>
          </p:cNvPr>
          <p:cNvPicPr>
            <a:picLocks noChangeAspect="1"/>
          </p:cNvPicPr>
          <p:nvPr userDrawn="1"/>
        </p:nvPicPr>
        <p:blipFill>
          <a:blip r:embed="rId2"/>
          <a:srcRect t="221" b="221"/>
          <a:stretch/>
        </p:blipFill>
        <p:spPr>
          <a:xfrm>
            <a:off x="-11446" y="4731817"/>
            <a:ext cx="12203446" cy="2126183"/>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158" y="384382"/>
            <a:ext cx="1242713" cy="1072557"/>
          </a:xfrm>
          <a:prstGeom prst="rect">
            <a:avLst/>
          </a:prstGeom>
        </p:spPr>
      </p:pic>
      <p:sp>
        <p:nvSpPr>
          <p:cNvPr id="16" name="Title 1">
            <a:extLst>
              <a:ext uri="{FF2B5EF4-FFF2-40B4-BE49-F238E27FC236}">
                <a16:creationId xmlns:a16="http://schemas.microsoft.com/office/drawing/2014/main" id="{2FBB6E8D-7DE3-9A46-8665-267D661E0700}"/>
              </a:ext>
            </a:extLst>
          </p:cNvPr>
          <p:cNvSpPr>
            <a:spLocks noGrp="1"/>
          </p:cNvSpPr>
          <p:nvPr>
            <p:ph type="ctrTitle" hasCustomPrompt="1"/>
          </p:nvPr>
        </p:nvSpPr>
        <p:spPr>
          <a:xfrm>
            <a:off x="2312894" y="1122363"/>
            <a:ext cx="8355106" cy="2133599"/>
          </a:xfrm>
        </p:spPr>
        <p:txBody>
          <a:bodyPr anchor="b">
            <a:normAutofit/>
          </a:bodyPr>
          <a:lstStyle>
            <a:lvl1pPr algn="l">
              <a:defRPr sz="3600">
                <a:solidFill>
                  <a:srgbClr val="82AE42"/>
                </a:solidFill>
              </a:defRPr>
            </a:lvl1pPr>
          </a:lstStyle>
          <a:p>
            <a:r>
              <a:rPr lang="en-US" sz="3600" b="1" spc="550" dirty="0">
                <a:solidFill>
                  <a:srgbClr val="7FBC42"/>
                </a:solidFill>
                <a:latin typeface="Arial Black" panose="020B0604020202020204" pitchFamily="34" charset="0"/>
                <a:ea typeface="Arial" charset="0"/>
                <a:cs typeface="Arial Black" panose="020B0604020202020204" pitchFamily="34" charset="0"/>
              </a:rPr>
              <a:t>PRESENTATION TITLE</a:t>
            </a:r>
            <a:endParaRPr lang="en-US" dirty="0"/>
          </a:p>
        </p:txBody>
      </p:sp>
      <p:sp>
        <p:nvSpPr>
          <p:cNvPr id="22" name="Text Placeholder 8">
            <a:extLst>
              <a:ext uri="{FF2B5EF4-FFF2-40B4-BE49-F238E27FC236}">
                <a16:creationId xmlns:a16="http://schemas.microsoft.com/office/drawing/2014/main" id="{871158D5-E00C-9D43-ADDD-3B4A5C3FFF30}"/>
              </a:ext>
            </a:extLst>
          </p:cNvPr>
          <p:cNvSpPr>
            <a:spLocks noGrp="1"/>
          </p:cNvSpPr>
          <p:nvPr>
            <p:ph type="body" sz="quarter" idx="10" hasCustomPrompt="1"/>
          </p:nvPr>
        </p:nvSpPr>
        <p:spPr>
          <a:xfrm>
            <a:off x="2312893" y="3444777"/>
            <a:ext cx="8355105" cy="1449951"/>
          </a:xfrm>
        </p:spPr>
        <p:txBody>
          <a:bodyPr>
            <a:normAutofit/>
          </a:bodyPr>
          <a:lstStyle>
            <a:lvl1pPr marL="0" indent="0">
              <a:buFontTx/>
              <a:buNone/>
              <a:defRPr sz="1800" b="1" i="0" spc="550" baseline="0">
                <a:solidFill>
                  <a:schemeClr val="tx1">
                    <a:lumMod val="75000"/>
                    <a:lumOff val="25000"/>
                  </a:schemeClr>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39609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CFD194-4186-5D48-AD6D-0032F338E5A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1766047" y="701069"/>
            <a:ext cx="9740153" cy="1046584"/>
          </a:xfrm>
        </p:spPr>
        <p:txBody>
          <a:bodyPr anchor="t">
            <a:normAutofit/>
          </a:bodyPr>
          <a:lstStyle>
            <a:lvl1pPr>
              <a:defRPr sz="2800" b="1" i="0">
                <a:solidFill>
                  <a:srgbClr val="7FBC42"/>
                </a:solidFill>
                <a:latin typeface="Arial Black" panose="020B0604020202020204" pitchFamily="34" charset="0"/>
                <a:cs typeface="Arial Black" panose="020B0604020202020204" pitchFamily="34" charset="0"/>
              </a:defRPr>
            </a:lvl1pPr>
          </a:lstStyle>
          <a:p>
            <a:r>
              <a:rPr lang="en-US" dirty="0"/>
              <a:t>SLIDE TITLE</a:t>
            </a:r>
          </a:p>
        </p:txBody>
      </p:sp>
      <p:sp>
        <p:nvSpPr>
          <p:cNvPr id="3" name="Content Placeholder 2"/>
          <p:cNvSpPr>
            <a:spLocks noGrp="1"/>
          </p:cNvSpPr>
          <p:nvPr>
            <p:ph sz="half" idx="1" hasCustomPrompt="1"/>
          </p:nvPr>
        </p:nvSpPr>
        <p:spPr>
          <a:xfrm>
            <a:off x="1766046" y="1825625"/>
            <a:ext cx="4464425" cy="3795246"/>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427694" y="1825625"/>
            <a:ext cx="5078506" cy="3795246"/>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628EA5A-D8D6-9843-B220-BD0CBC5D7731}"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53807-E790-ED4F-AFE1-768FAB79D0F1}" type="slidenum">
              <a:rPr lang="en-US" smtClean="0"/>
              <a:t>‹#›</a:t>
            </a:fld>
            <a:endParaRPr lang="en-US"/>
          </a:p>
        </p:txBody>
      </p:sp>
    </p:spTree>
    <p:extLst>
      <p:ext uri="{BB962C8B-B14F-4D97-AF65-F5344CB8AC3E}">
        <p14:creationId xmlns:p14="http://schemas.microsoft.com/office/powerpoint/2010/main" val="158615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474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or Graphic Slide 2">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2F67A2E-3400-A54D-8293-7584FDC807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7121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Text or Graphic Slide 2">
    <p:spTree>
      <p:nvGrpSpPr>
        <p:cNvPr id="1" name=""/>
        <p:cNvGrpSpPr/>
        <p:nvPr/>
      </p:nvGrpSpPr>
      <p:grpSpPr>
        <a:xfrm>
          <a:off x="0" y="0"/>
          <a:ext cx="0" cy="0"/>
          <a:chOff x="0" y="0"/>
          <a:chExt cx="0" cy="0"/>
        </a:xfrm>
      </p:grpSpPr>
      <p:sp>
        <p:nvSpPr>
          <p:cNvPr id="2" name="Rectangle 1"/>
          <p:cNvSpPr/>
          <p:nvPr userDrawn="1"/>
        </p:nvSpPr>
        <p:spPr>
          <a:xfrm>
            <a:off x="6362162" y="0"/>
            <a:ext cx="5829837" cy="6858000"/>
          </a:xfrm>
          <a:prstGeom prst="rect">
            <a:avLst/>
          </a:prstGeom>
          <a:solidFill>
            <a:srgbClr val="82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A close up of a logo&#10;&#10;Description automatically generated">
            <a:extLst>
              <a:ext uri="{FF2B5EF4-FFF2-40B4-BE49-F238E27FC236}">
                <a16:creationId xmlns:a16="http://schemas.microsoft.com/office/drawing/2014/main" id="{FC9D94A7-B0F5-9B49-A14A-B6E91B8249B1}"/>
              </a:ext>
            </a:extLst>
          </p:cNvPr>
          <p:cNvPicPr>
            <a:picLocks noChangeAspect="1"/>
          </p:cNvPicPr>
          <p:nvPr userDrawn="1"/>
        </p:nvPicPr>
        <p:blipFill rotWithShape="1">
          <a:blip r:embed="rId2"/>
          <a:srcRect r="88162" b="83268"/>
          <a:stretch/>
        </p:blipFill>
        <p:spPr>
          <a:xfrm>
            <a:off x="0" y="0"/>
            <a:ext cx="1443318" cy="1147482"/>
          </a:xfrm>
          <a:prstGeom prst="rect">
            <a:avLst/>
          </a:prstGeom>
        </p:spPr>
      </p:pic>
    </p:spTree>
    <p:extLst>
      <p:ext uri="{BB962C8B-B14F-4D97-AF65-F5344CB8AC3E}">
        <p14:creationId xmlns:p14="http://schemas.microsoft.com/office/powerpoint/2010/main" val="426898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imple Text or Graphic Slide 2">
    <p:spTree>
      <p:nvGrpSpPr>
        <p:cNvPr id="1" name=""/>
        <p:cNvGrpSpPr/>
        <p:nvPr/>
      </p:nvGrpSpPr>
      <p:grpSpPr>
        <a:xfrm>
          <a:off x="0" y="0"/>
          <a:ext cx="0" cy="0"/>
          <a:chOff x="0" y="0"/>
          <a:chExt cx="0" cy="0"/>
        </a:xfrm>
      </p:grpSpPr>
      <p:sp>
        <p:nvSpPr>
          <p:cNvPr id="2" name="Rectangle 1"/>
          <p:cNvSpPr/>
          <p:nvPr userDrawn="1"/>
        </p:nvSpPr>
        <p:spPr>
          <a:xfrm>
            <a:off x="0" y="4005330"/>
            <a:ext cx="12191999" cy="2852670"/>
          </a:xfrm>
          <a:prstGeom prst="rect">
            <a:avLst/>
          </a:prstGeom>
          <a:solidFill>
            <a:srgbClr val="82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808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hasCustomPrompt="1"/>
          </p:nvPr>
        </p:nvSpPr>
        <p:spPr>
          <a:xfrm>
            <a:off x="1784553" y="571603"/>
            <a:ext cx="9701981" cy="1021224"/>
          </a:xfrm>
        </p:spPr>
        <p:txBody>
          <a:bodyPr anchor="t"/>
          <a:lstStyle>
            <a:lvl1pPr>
              <a:defRPr>
                <a:solidFill>
                  <a:srgbClr val="404040"/>
                </a:solidFill>
              </a:defRPr>
            </a:lvl1pPr>
          </a:lstStyle>
          <a:p>
            <a:r>
              <a:rPr lang="en-US" dirty="0"/>
              <a:t>SLIDE TITLE</a:t>
            </a:r>
            <a:endParaRPr lang="en-CA" dirty="0"/>
          </a:p>
        </p:txBody>
      </p:sp>
      <p:sp>
        <p:nvSpPr>
          <p:cNvPr id="10" name="Text Placeholder 9"/>
          <p:cNvSpPr>
            <a:spLocks noGrp="1"/>
          </p:cNvSpPr>
          <p:nvPr>
            <p:ph type="body" sz="quarter" idx="10"/>
          </p:nvPr>
        </p:nvSpPr>
        <p:spPr>
          <a:xfrm>
            <a:off x="1430338" y="2005013"/>
            <a:ext cx="9556750" cy="3952875"/>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55972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SLIDE 2">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03AB4D85-1EF0-7546-B762-3E78878CF0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7628EA5A-D8D6-9843-B220-BD0CBC5D7731}"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53807-E790-ED4F-AFE1-768FAB79D0F1}" type="slidenum">
              <a:rPr lang="en-US" smtClean="0"/>
              <a:t>‹#›</a:t>
            </a:fld>
            <a:endParaRPr lang="en-US"/>
          </a:p>
        </p:txBody>
      </p:sp>
      <p:sp>
        <p:nvSpPr>
          <p:cNvPr id="7" name="Title 1"/>
          <p:cNvSpPr>
            <a:spLocks noGrp="1"/>
          </p:cNvSpPr>
          <p:nvPr>
            <p:ph type="title" hasCustomPrompt="1"/>
          </p:nvPr>
        </p:nvSpPr>
        <p:spPr>
          <a:xfrm>
            <a:off x="1766047" y="568337"/>
            <a:ext cx="9740153" cy="1046584"/>
          </a:xfrm>
        </p:spPr>
        <p:txBody>
          <a:bodyPr anchor="t">
            <a:normAutofit/>
          </a:bodyPr>
          <a:lstStyle>
            <a:lvl1pPr>
              <a:defRPr sz="2800" b="1" i="0">
                <a:solidFill>
                  <a:srgbClr val="404040"/>
                </a:solidFill>
                <a:latin typeface="Arial Black" panose="020B0604020202020204" pitchFamily="34" charset="0"/>
                <a:cs typeface="Arial Black" panose="020B0604020202020204" pitchFamily="34" charset="0"/>
              </a:defRPr>
            </a:lvl1pPr>
          </a:lstStyle>
          <a:p>
            <a:r>
              <a:rPr lang="en-US" dirty="0"/>
              <a:t>SLIDE TITLE</a:t>
            </a:r>
          </a:p>
        </p:txBody>
      </p:sp>
      <p:sp>
        <p:nvSpPr>
          <p:cNvPr id="3" name="Text Placeholder 2"/>
          <p:cNvSpPr>
            <a:spLocks noGrp="1"/>
          </p:cNvSpPr>
          <p:nvPr>
            <p:ph type="body" sz="quarter" idx="13"/>
          </p:nvPr>
        </p:nvSpPr>
        <p:spPr>
          <a:xfrm>
            <a:off x="1415845" y="2024907"/>
            <a:ext cx="9763330" cy="3186113"/>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4435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hasCustomPrompt="1"/>
          </p:nvPr>
        </p:nvSpPr>
        <p:spPr>
          <a:xfrm>
            <a:off x="1784553" y="571603"/>
            <a:ext cx="9701981" cy="1021224"/>
          </a:xfrm>
        </p:spPr>
        <p:txBody>
          <a:bodyPr anchor="t"/>
          <a:lstStyle>
            <a:lvl1pPr>
              <a:defRPr>
                <a:solidFill>
                  <a:srgbClr val="404040"/>
                </a:solidFill>
              </a:defRPr>
            </a:lvl1pPr>
          </a:lstStyle>
          <a:p>
            <a:r>
              <a:rPr lang="en-US" dirty="0"/>
              <a:t>SLIDE TITLE</a:t>
            </a:r>
            <a:endParaRPr lang="en-CA" dirty="0"/>
          </a:p>
        </p:txBody>
      </p:sp>
      <p:sp>
        <p:nvSpPr>
          <p:cNvPr id="5" name="Chart Placeholder 4"/>
          <p:cNvSpPr>
            <a:spLocks noGrp="1"/>
          </p:cNvSpPr>
          <p:nvPr>
            <p:ph type="chart" sz="quarter" idx="10"/>
          </p:nvPr>
        </p:nvSpPr>
        <p:spPr>
          <a:xfrm>
            <a:off x="1298575" y="1976438"/>
            <a:ext cx="10188575" cy="4056062"/>
          </a:xfrm>
        </p:spPr>
        <p:txBody>
          <a:bodyPr/>
          <a:lstStyle>
            <a:lvl1pPr>
              <a:buClr>
                <a:srgbClr val="404040"/>
              </a:buClr>
              <a:defRPr>
                <a:latin typeface="+mn-lt"/>
              </a:defRPr>
            </a:lvl1pPr>
          </a:lstStyle>
          <a:p>
            <a:endParaRPr lang="en-CA"/>
          </a:p>
        </p:txBody>
      </p:sp>
    </p:spTree>
    <p:extLst>
      <p:ext uri="{BB962C8B-B14F-4D97-AF65-F5344CB8AC3E}">
        <p14:creationId xmlns:p14="http://schemas.microsoft.com/office/powerpoint/2010/main" val="198020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Simple text or graphic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8ED8102-623F-E444-9D15-7D266ECA42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5"/>
          <p:cNvSpPr>
            <a:spLocks noGrp="1"/>
          </p:cNvSpPr>
          <p:nvPr>
            <p:ph type="title" hasCustomPrompt="1"/>
          </p:nvPr>
        </p:nvSpPr>
        <p:spPr>
          <a:xfrm>
            <a:off x="1784553" y="571603"/>
            <a:ext cx="9701981" cy="1021224"/>
          </a:xfrm>
        </p:spPr>
        <p:txBody>
          <a:bodyPr anchor="t"/>
          <a:lstStyle>
            <a:lvl1pPr>
              <a:defRPr>
                <a:solidFill>
                  <a:srgbClr val="404040"/>
                </a:solidFill>
              </a:defRPr>
            </a:lvl1pPr>
          </a:lstStyle>
          <a:p>
            <a:r>
              <a:rPr lang="en-US" dirty="0"/>
              <a:t>SLIDE TITLE</a:t>
            </a:r>
            <a:endParaRPr lang="en-CA" dirty="0"/>
          </a:p>
        </p:txBody>
      </p:sp>
      <p:sp>
        <p:nvSpPr>
          <p:cNvPr id="3" name="Content Placeholder 2"/>
          <p:cNvSpPr>
            <a:spLocks noGrp="1"/>
          </p:cNvSpPr>
          <p:nvPr>
            <p:ph sz="quarter" idx="10"/>
          </p:nvPr>
        </p:nvSpPr>
        <p:spPr>
          <a:xfrm>
            <a:off x="1784350" y="1872741"/>
            <a:ext cx="4601702" cy="3790950"/>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6"/>
          <p:cNvSpPr>
            <a:spLocks noGrp="1"/>
          </p:cNvSpPr>
          <p:nvPr>
            <p:ph sz="quarter" idx="11"/>
          </p:nvPr>
        </p:nvSpPr>
        <p:spPr>
          <a:xfrm>
            <a:off x="6533535" y="1873250"/>
            <a:ext cx="4953615" cy="3790950"/>
          </a:xfrm>
        </p:spPr>
        <p:txBody>
          <a:bodyPr/>
          <a:lstStyle>
            <a:lvl1pPr>
              <a:buClr>
                <a:srgbClr val="404040"/>
              </a:buClr>
              <a:defRPr>
                <a:solidFill>
                  <a:srgbClr val="404040"/>
                </a:solidFill>
                <a:latin typeface="+mn-lt"/>
              </a:defRPr>
            </a:lvl1pPr>
            <a:lvl2pPr>
              <a:buClr>
                <a:srgbClr val="404040"/>
              </a:buClr>
              <a:defRPr>
                <a:solidFill>
                  <a:srgbClr val="404040"/>
                </a:solidFill>
                <a:latin typeface="+mn-lt"/>
              </a:defRPr>
            </a:lvl2pPr>
            <a:lvl3pPr>
              <a:buClr>
                <a:srgbClr val="404040"/>
              </a:buClr>
              <a:defRPr>
                <a:solidFill>
                  <a:srgbClr val="404040"/>
                </a:solidFill>
                <a:latin typeface="+mn-lt"/>
              </a:defRPr>
            </a:lvl3pPr>
            <a:lvl4pPr>
              <a:buClr>
                <a:srgbClr val="404040"/>
              </a:buClr>
              <a:defRPr>
                <a:solidFill>
                  <a:srgbClr val="404040"/>
                </a:solidFill>
                <a:latin typeface="+mn-lt"/>
              </a:defRPr>
            </a:lvl4pPr>
            <a:lvl5pPr>
              <a:buClr>
                <a:srgbClr val="404040"/>
              </a:buClr>
              <a:defRPr>
                <a:solidFill>
                  <a:srgbClr val="40404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859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mple Text or Graphic Slide 2">
    <p:spTree>
      <p:nvGrpSpPr>
        <p:cNvPr id="1" name=""/>
        <p:cNvGrpSpPr/>
        <p:nvPr/>
      </p:nvGrpSpPr>
      <p:grpSpPr>
        <a:xfrm>
          <a:off x="0" y="0"/>
          <a:ext cx="0" cy="0"/>
          <a:chOff x="0" y="0"/>
          <a:chExt cx="0" cy="0"/>
        </a:xfrm>
      </p:grpSpPr>
      <p:sp>
        <p:nvSpPr>
          <p:cNvPr id="2" name="Rectangle 1"/>
          <p:cNvSpPr/>
          <p:nvPr userDrawn="1"/>
        </p:nvSpPr>
        <p:spPr>
          <a:xfrm>
            <a:off x="6362162" y="0"/>
            <a:ext cx="5829837" cy="6858000"/>
          </a:xfrm>
          <a:prstGeom prst="rect">
            <a:avLst/>
          </a:prstGeom>
          <a:solidFill>
            <a:srgbClr val="82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A close up of a logo&#10;&#10;Description automatically generated">
            <a:extLst>
              <a:ext uri="{FF2B5EF4-FFF2-40B4-BE49-F238E27FC236}">
                <a16:creationId xmlns:a16="http://schemas.microsoft.com/office/drawing/2014/main" id="{FC9D94A7-B0F5-9B49-A14A-B6E91B8249B1}"/>
              </a:ext>
            </a:extLst>
          </p:cNvPr>
          <p:cNvPicPr>
            <a:picLocks noChangeAspect="1"/>
          </p:cNvPicPr>
          <p:nvPr userDrawn="1"/>
        </p:nvPicPr>
        <p:blipFill rotWithShape="1">
          <a:blip r:embed="rId2"/>
          <a:srcRect r="88162" b="83268"/>
          <a:stretch/>
        </p:blipFill>
        <p:spPr>
          <a:xfrm>
            <a:off x="0" y="0"/>
            <a:ext cx="1443318" cy="1147482"/>
          </a:xfrm>
          <a:prstGeom prst="rect">
            <a:avLst/>
          </a:prstGeom>
        </p:spPr>
      </p:pic>
      <p:sp>
        <p:nvSpPr>
          <p:cNvPr id="7" name="Text Placeholder 6"/>
          <p:cNvSpPr>
            <a:spLocks noGrp="1"/>
          </p:cNvSpPr>
          <p:nvPr>
            <p:ph type="body" sz="quarter" idx="11"/>
          </p:nvPr>
        </p:nvSpPr>
        <p:spPr>
          <a:xfrm>
            <a:off x="884238" y="1711325"/>
            <a:ext cx="4351337" cy="4305300"/>
          </a:xfrm>
        </p:spPr>
        <p:txBody>
          <a:bodyPr/>
          <a:lstStyle>
            <a:lvl1pPr>
              <a:buClr>
                <a:srgbClr val="404040"/>
              </a:buClr>
              <a:defRPr>
                <a:latin typeface="+mn-lt"/>
              </a:defRPr>
            </a:lvl1pPr>
            <a:lvl2pPr>
              <a:buClr>
                <a:srgbClr val="404040"/>
              </a:buClr>
              <a:defRPr>
                <a:latin typeface="+mn-lt"/>
              </a:defRPr>
            </a:lvl2pPr>
            <a:lvl3pPr>
              <a:buClr>
                <a:srgbClr val="404040"/>
              </a:buClr>
              <a:defRPr>
                <a:latin typeface="+mn-lt"/>
              </a:defRPr>
            </a:lvl3pPr>
            <a:lvl4pPr>
              <a:buClr>
                <a:srgbClr val="404040"/>
              </a:buClr>
              <a:defRPr>
                <a:latin typeface="+mn-lt"/>
              </a:defRPr>
            </a:lvl4pPr>
            <a:lvl5pPr>
              <a:buClr>
                <a:srgbClr val="404040"/>
              </a:buCl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0"/>
          <p:cNvSpPr>
            <a:spLocks noGrp="1"/>
          </p:cNvSpPr>
          <p:nvPr>
            <p:ph sz="quarter" idx="12"/>
          </p:nvPr>
        </p:nvSpPr>
        <p:spPr>
          <a:xfrm>
            <a:off x="6827838" y="530225"/>
            <a:ext cx="5029200" cy="5753100"/>
          </a:xfrm>
        </p:spPr>
        <p:txBody>
          <a:bodyPr/>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3494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CB028B-EBD6-9D47-AF10-8FBA5A12A09C}"/>
              </a:ext>
            </a:extLst>
          </p:cNvPr>
          <p:cNvPicPr>
            <a:picLocks noChangeAspect="1"/>
          </p:cNvPicPr>
          <p:nvPr userDrawn="1"/>
        </p:nvPicPr>
        <p:blipFill>
          <a:blip r:embed="rId2"/>
          <a:srcRect t="221" b="221"/>
          <a:stretch/>
        </p:blipFill>
        <p:spPr>
          <a:xfrm>
            <a:off x="-11446" y="4731817"/>
            <a:ext cx="12203446" cy="2126183"/>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158" y="384382"/>
            <a:ext cx="1242713" cy="1072557"/>
          </a:xfrm>
          <a:prstGeom prst="rect">
            <a:avLst/>
          </a:prstGeom>
        </p:spPr>
      </p:pic>
    </p:spTree>
    <p:extLst>
      <p:ext uri="{BB962C8B-B14F-4D97-AF65-F5344CB8AC3E}">
        <p14:creationId xmlns:p14="http://schemas.microsoft.com/office/powerpoint/2010/main" val="31206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IMAGE 1">
    <p:spTree>
      <p:nvGrpSpPr>
        <p:cNvPr id="1" name=""/>
        <p:cNvGrpSpPr/>
        <p:nvPr/>
      </p:nvGrpSpPr>
      <p:grpSpPr>
        <a:xfrm>
          <a:off x="0" y="0"/>
          <a:ext cx="0" cy="0"/>
          <a:chOff x="0" y="0"/>
          <a:chExt cx="0" cy="0"/>
        </a:xfrm>
      </p:grpSpPr>
      <p:pic>
        <p:nvPicPr>
          <p:cNvPr id="3" name="Picture 2" descr="A picture containing person, holding, man, player&#10;&#10;Description automatically generated">
            <a:extLst>
              <a:ext uri="{FF2B5EF4-FFF2-40B4-BE49-F238E27FC236}">
                <a16:creationId xmlns:a16="http://schemas.microsoft.com/office/drawing/2014/main" id="{3AA3928A-FA29-1449-B175-120867BFE3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B526E1E-819A-1446-AD80-39506335EB9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1AA482C2-3B8C-CB4E-B510-6670D2FA843A}"/>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304876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2">
    <p:spTree>
      <p:nvGrpSpPr>
        <p:cNvPr id="1" name=""/>
        <p:cNvGrpSpPr/>
        <p:nvPr/>
      </p:nvGrpSpPr>
      <p:grpSpPr>
        <a:xfrm>
          <a:off x="0" y="0"/>
          <a:ext cx="0" cy="0"/>
          <a:chOff x="0" y="0"/>
          <a:chExt cx="0" cy="0"/>
        </a:xfrm>
      </p:grpSpPr>
      <p:pic>
        <p:nvPicPr>
          <p:cNvPr id="4" name="Picture 3" descr="A picture containing man, sign, holding, standing&#10;&#10;Description automatically generated">
            <a:extLst>
              <a:ext uri="{FF2B5EF4-FFF2-40B4-BE49-F238E27FC236}">
                <a16:creationId xmlns:a16="http://schemas.microsoft.com/office/drawing/2014/main" id="{1BCBAAEA-7441-2E4E-836B-F1B7D3FF2E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id="{D8EB1F01-2384-194F-9F70-B151EBE90ADA}"/>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2A707479-87EC-3243-9040-99AD12BD9D68}"/>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162730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3">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6EACA915-581A-EA44-B032-9BA72426B9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id="{FF0CBAD4-73DE-7542-886F-D6977D1C9A0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C545292C-90B4-9B4F-AA81-657EB1FE7C02}"/>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98917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IMAG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CA915-581A-EA44-B032-9BA72426B983}"/>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3">
            <a:extLst>
              <a:ext uri="{FF2B5EF4-FFF2-40B4-BE49-F238E27FC236}">
                <a16:creationId xmlns:a16="http://schemas.microsoft.com/office/drawing/2014/main" id="{FF0CBAD4-73DE-7542-886F-D6977D1C9A0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C545292C-90B4-9B4F-AA81-657EB1FE7C02}"/>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207463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WITH IMAG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CA915-581A-EA44-B032-9BA72426B983}"/>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3">
            <a:extLst>
              <a:ext uri="{FF2B5EF4-FFF2-40B4-BE49-F238E27FC236}">
                <a16:creationId xmlns:a16="http://schemas.microsoft.com/office/drawing/2014/main" id="{FF0CBAD4-73DE-7542-886F-D6977D1C9A04}"/>
              </a:ext>
            </a:extLst>
          </p:cNvPr>
          <p:cNvSpPr>
            <a:spLocks noGrp="1"/>
          </p:cNvSpPr>
          <p:nvPr>
            <p:ph type="title" hasCustomPrompt="1"/>
          </p:nvPr>
        </p:nvSpPr>
        <p:spPr>
          <a:xfrm>
            <a:off x="475128" y="2479350"/>
            <a:ext cx="5871884" cy="1325563"/>
          </a:xfrm>
        </p:spPr>
        <p:txBody>
          <a:bodyPr>
            <a:normAutofit/>
          </a:bodyPr>
          <a:lstStyle>
            <a:lvl1pPr>
              <a:defRPr sz="3600">
                <a:solidFill>
                  <a:schemeClr val="bg1"/>
                </a:solidFill>
              </a:defRPr>
            </a:lvl1pPr>
          </a:lstStyle>
          <a:p>
            <a:r>
              <a:rPr lang="en-US" dirty="0"/>
              <a:t>PRESENTATION</a:t>
            </a:r>
            <a:br>
              <a:rPr lang="en-US" dirty="0"/>
            </a:br>
            <a:r>
              <a:rPr lang="en-US" dirty="0"/>
              <a:t>TITLE</a:t>
            </a:r>
          </a:p>
        </p:txBody>
      </p:sp>
      <p:sp>
        <p:nvSpPr>
          <p:cNvPr id="9" name="Text Placeholder 8">
            <a:extLst>
              <a:ext uri="{FF2B5EF4-FFF2-40B4-BE49-F238E27FC236}">
                <a16:creationId xmlns:a16="http://schemas.microsoft.com/office/drawing/2014/main" id="{C545292C-90B4-9B4F-AA81-657EB1FE7C02}"/>
              </a:ext>
            </a:extLst>
          </p:cNvPr>
          <p:cNvSpPr>
            <a:spLocks noGrp="1"/>
          </p:cNvSpPr>
          <p:nvPr>
            <p:ph type="body" sz="quarter" idx="10" hasCustomPrompt="1"/>
          </p:nvPr>
        </p:nvSpPr>
        <p:spPr>
          <a:xfrm>
            <a:off x="475129" y="3804913"/>
            <a:ext cx="5871884" cy="632616"/>
          </a:xfrm>
        </p:spPr>
        <p:txBody>
          <a:bodyPr>
            <a:normAutofit/>
          </a:bodyPr>
          <a:lstStyle>
            <a:lvl1pPr marL="0" indent="0">
              <a:buFontTx/>
              <a:buNone/>
              <a:defRPr sz="1400" b="1" i="0" spc="400" baseline="0">
                <a:solidFill>
                  <a:schemeClr val="bg1"/>
                </a:solidFill>
                <a:latin typeface="Arial Black" panose="020B0604020202020204" pitchFamily="34" charset="0"/>
                <a:cs typeface="Arial Black" panose="020B0604020202020204" pitchFamily="34" charset="0"/>
              </a:defRPr>
            </a:lvl1pPr>
          </a:lstStyle>
          <a:p>
            <a:pPr lvl="0"/>
            <a:r>
              <a:rPr lang="en-US" dirty="0"/>
              <a:t>PRESENTATION SUBHEAD</a:t>
            </a:r>
          </a:p>
        </p:txBody>
      </p:sp>
    </p:spTree>
    <p:extLst>
      <p:ext uri="{BB962C8B-B14F-4D97-AF65-F5344CB8AC3E}">
        <p14:creationId xmlns:p14="http://schemas.microsoft.com/office/powerpoint/2010/main" val="253476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r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CD34F2-A85D-A743-8612-D3C76F7D5A5E}"/>
              </a:ext>
            </a:extLst>
          </p:cNvPr>
          <p:cNvPicPr>
            <a:picLocks noChangeAspect="1"/>
          </p:cNvPicPr>
          <p:nvPr userDrawn="1"/>
        </p:nvPicPr>
        <p:blipFill>
          <a:blip r:embed="rId2"/>
          <a:srcRect t="221" b="221"/>
          <a:stretch/>
        </p:blipFill>
        <p:spPr>
          <a:xfrm>
            <a:off x="-11446" y="4731817"/>
            <a:ext cx="12203446" cy="2126183"/>
          </a:xfrm>
          <a:prstGeom prst="rect">
            <a:avLst/>
          </a:prstGeom>
          <a:ln>
            <a:noFill/>
          </a:ln>
        </p:spPr>
      </p:pic>
      <p:pic>
        <p:nvPicPr>
          <p:cNvPr id="12" name="Picture 11">
            <a:extLst>
              <a:ext uri="{FF2B5EF4-FFF2-40B4-BE49-F238E27FC236}">
                <a16:creationId xmlns:a16="http://schemas.microsoft.com/office/drawing/2014/main" id="{BBB0EAAA-CB48-724C-B675-00FDE745DC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158" y="384382"/>
            <a:ext cx="1242713" cy="1072557"/>
          </a:xfrm>
          <a:prstGeom prst="rect">
            <a:avLst/>
          </a:prstGeom>
        </p:spPr>
      </p:pic>
      <p:sp>
        <p:nvSpPr>
          <p:cNvPr id="10" name="Text Placeholder 9"/>
          <p:cNvSpPr>
            <a:spLocks noGrp="1"/>
          </p:cNvSpPr>
          <p:nvPr>
            <p:ph type="body" sz="quarter" idx="10" hasCustomPrompt="1"/>
          </p:nvPr>
        </p:nvSpPr>
        <p:spPr>
          <a:xfrm>
            <a:off x="2725271" y="2091989"/>
            <a:ext cx="7515326" cy="2506662"/>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842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AB4D85-1EF0-7546-B762-3E78878CF091}"/>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7628EA5A-D8D6-9843-B220-BD0CBC5D7731}"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53807-E790-ED4F-AFE1-768FAB79D0F1}" type="slidenum">
              <a:rPr lang="en-US" smtClean="0"/>
              <a:t>‹#›</a:t>
            </a:fld>
            <a:endParaRPr lang="en-US"/>
          </a:p>
        </p:txBody>
      </p:sp>
    </p:spTree>
    <p:extLst>
      <p:ext uri="{BB962C8B-B14F-4D97-AF65-F5344CB8AC3E}">
        <p14:creationId xmlns:p14="http://schemas.microsoft.com/office/powerpoint/2010/main" val="145759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8EA5A-D8D6-9843-B220-BD0CBC5D7731}" type="datetimeFigureOut">
              <a:rPr lang="en-US" smtClean="0"/>
              <a:t>7/10/2023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53807-E790-ED4F-AFE1-768FAB79D0F1}" type="slidenum">
              <a:rPr lang="en-US" smtClean="0"/>
              <a:t>‹#›</a:t>
            </a:fld>
            <a:endParaRPr lang="en-US"/>
          </a:p>
        </p:txBody>
      </p:sp>
    </p:spTree>
    <p:extLst>
      <p:ext uri="{BB962C8B-B14F-4D97-AF65-F5344CB8AC3E}">
        <p14:creationId xmlns:p14="http://schemas.microsoft.com/office/powerpoint/2010/main" val="953785657"/>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59" r:id="rId3"/>
    <p:sldLayoutId id="2147483660" r:id="rId4"/>
    <p:sldLayoutId id="2147483661" r:id="rId5"/>
    <p:sldLayoutId id="2147483663" r:id="rId6"/>
    <p:sldLayoutId id="2147483664" r:id="rId7"/>
    <p:sldLayoutId id="2147483654" r:id="rId8"/>
    <p:sldLayoutId id="2147483649" r:id="rId9"/>
    <p:sldLayoutId id="2147483652" r:id="rId10"/>
    <p:sldLayoutId id="2147483653" r:id="rId11"/>
    <p:sldLayoutId id="2147483655" r:id="rId12"/>
    <p:sldLayoutId id="2147483656" r:id="rId13"/>
    <p:sldLayoutId id="2147483657" r:id="rId14"/>
    <p:sldLayoutId id="2147483665" r:id="rId15"/>
    <p:sldLayoutId id="2147483666" r:id="rId16"/>
    <p:sldLayoutId id="2147483667" r:id="rId17"/>
    <p:sldLayoutId id="2147483668" r:id="rId18"/>
    <p:sldLayoutId id="2147483669" r:id="rId19"/>
  </p:sldLayoutIdLst>
  <p:txStyles>
    <p:title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p:titleStyle>
    <p:bodyStyle>
      <a:lvl1pPr marL="156600" indent="-156600" algn="l" defTabSz="914400" rtl="0" eaLnBrk="1" latinLnBrk="0" hangingPunct="1">
        <a:lnSpc>
          <a:spcPct val="90000"/>
        </a:lnSpc>
        <a:spcBef>
          <a:spcPts val="1000"/>
        </a:spcBef>
        <a:buClr>
          <a:srgbClr val="82AE42"/>
        </a:buClr>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361800" indent="-156600" algn="l" defTabSz="914400" rtl="0" eaLnBrk="1" latinLnBrk="0" hangingPunct="1">
        <a:lnSpc>
          <a:spcPct val="90000"/>
        </a:lnSpc>
        <a:spcBef>
          <a:spcPts val="500"/>
        </a:spcBef>
        <a:buClr>
          <a:srgbClr val="82AE42"/>
        </a:buClr>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576000" indent="-156600" algn="l" defTabSz="914400" rtl="0" eaLnBrk="1" latinLnBrk="0" hangingPunct="1">
        <a:lnSpc>
          <a:spcPct val="90000"/>
        </a:lnSpc>
        <a:spcBef>
          <a:spcPts val="500"/>
        </a:spcBef>
        <a:buClr>
          <a:srgbClr val="82AE42"/>
        </a:buClr>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792000" indent="-156600" algn="l" defTabSz="914400" rtl="0" eaLnBrk="1" latinLnBrk="0" hangingPunct="1">
        <a:lnSpc>
          <a:spcPct val="90000"/>
        </a:lnSpc>
        <a:spcBef>
          <a:spcPts val="500"/>
        </a:spcBef>
        <a:buClr>
          <a:srgbClr val="82AE42"/>
        </a:buClr>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008000" indent="-156600" algn="l" defTabSz="914400" rtl="0" eaLnBrk="1" latinLnBrk="0" hangingPunct="1">
        <a:lnSpc>
          <a:spcPct val="90000"/>
        </a:lnSpc>
        <a:spcBef>
          <a:spcPts val="500"/>
        </a:spcBef>
        <a:buClr>
          <a:srgbClr val="82AE42"/>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ntarioonecall.ca/wp-content/uploads/Renegotation-Best-Practice-FR.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MemberServices@OntarioOneCall.ca" TargetMode="External"/><Relationship Id="rId2" Type="http://schemas.openxmlformats.org/officeDocument/2006/relationships/hyperlink" Target="https://portal.ontarioonecall.ca/webportal/Account/Login" TargetMode="Externa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MISES À JOUR DE 360 FEEDBACK ET STATUTS DE LOCALISATIONS</a:t>
            </a:r>
            <a:br>
              <a:rPr lang="en-US" dirty="0">
                <a:latin typeface="Arial Black" panose="020B0A04020102020204" pitchFamily="34" charset="0"/>
                <a:ea typeface="Arial" charset="0"/>
                <a:cs typeface="Arial" charset="0"/>
              </a:rPr>
            </a:br>
            <a:endParaRPr lang="en-CA" dirty="0"/>
          </a:p>
        </p:txBody>
      </p:sp>
      <p:sp>
        <p:nvSpPr>
          <p:cNvPr id="4" name="Text Placeholder 2">
            <a:extLst>
              <a:ext uri="{FF2B5EF4-FFF2-40B4-BE49-F238E27FC236}">
                <a16:creationId xmlns:a16="http://schemas.microsoft.com/office/drawing/2014/main" id="{CABD3638-3A9C-F941-9FEC-08BFF1D3503B}"/>
              </a:ext>
            </a:extLst>
          </p:cNvPr>
          <p:cNvSpPr>
            <a:spLocks noGrp="1"/>
          </p:cNvSpPr>
          <p:nvPr>
            <p:ph type="body" sz="quarter" idx="10"/>
          </p:nvPr>
        </p:nvSpPr>
        <p:spPr>
          <a:xfrm>
            <a:off x="2338252" y="2715984"/>
            <a:ext cx="8355105" cy="1449951"/>
          </a:xfrm>
        </p:spPr>
        <p:txBody>
          <a:bodyPr>
            <a:normAutofit/>
          </a:bodyPr>
          <a:lstStyle/>
          <a:p>
            <a:r>
              <a:rPr lang="en-US" dirty="0">
                <a:latin typeface="Arial Black" panose="020B0A04020102020204" pitchFamily="34" charset="0"/>
                <a:ea typeface="Arial" charset="0"/>
                <a:cs typeface="Arial" charset="0"/>
              </a:rPr>
              <a:t>UN GUIDE PRATIQUE</a:t>
            </a:r>
          </a:p>
          <a:p>
            <a:endParaRPr lang="en-US" sz="2400" dirty="0"/>
          </a:p>
        </p:txBody>
      </p:sp>
    </p:spTree>
    <p:extLst>
      <p:ext uri="{BB962C8B-B14F-4D97-AF65-F5344CB8AC3E}">
        <p14:creationId xmlns:p14="http://schemas.microsoft.com/office/powerpoint/2010/main" val="154267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65960" y="1993059"/>
            <a:ext cx="305640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Avis envoyé</a:t>
            </a:r>
          </a:p>
        </p:txBody>
      </p:sp>
      <p:graphicFrame>
        <p:nvGraphicFramePr>
          <p:cNvPr id="9" name="Table 8"/>
          <p:cNvGraphicFramePr>
            <a:graphicFrameLocks noGrp="1"/>
          </p:cNvGraphicFramePr>
          <p:nvPr>
            <p:extLst>
              <p:ext uri="{D42A27DB-BD31-4B8C-83A1-F6EECF244321}">
                <p14:modId xmlns:p14="http://schemas.microsoft.com/office/powerpoint/2010/main" val="2167705779"/>
              </p:ext>
            </p:extLst>
          </p:nvPr>
        </p:nvGraphicFramePr>
        <p:xfrm>
          <a:off x="1028700" y="3448709"/>
          <a:ext cx="10264140" cy="2651760"/>
        </p:xfrm>
        <a:graphic>
          <a:graphicData uri="http://schemas.openxmlformats.org/drawingml/2006/table">
            <a:tbl>
              <a:tblPr firstRow="1" bandRow="1">
                <a:tableStyleId>{2D5ABB26-0587-4C30-8999-92F81FD0307C}</a:tableStyleId>
              </a:tblPr>
              <a:tblGrid>
                <a:gridCol w="4997478">
                  <a:extLst>
                    <a:ext uri="{9D8B030D-6E8A-4147-A177-3AD203B41FA5}">
                      <a16:colId xmlns:a16="http://schemas.microsoft.com/office/drawing/2014/main" val="3823622412"/>
                    </a:ext>
                  </a:extLst>
                </a:gridCol>
                <a:gridCol w="938119">
                  <a:extLst>
                    <a:ext uri="{9D8B030D-6E8A-4147-A177-3AD203B41FA5}">
                      <a16:colId xmlns:a16="http://schemas.microsoft.com/office/drawing/2014/main" val="919770442"/>
                    </a:ext>
                  </a:extLst>
                </a:gridCol>
                <a:gridCol w="4328543">
                  <a:extLst>
                    <a:ext uri="{9D8B030D-6E8A-4147-A177-3AD203B41FA5}">
                      <a16:colId xmlns:a16="http://schemas.microsoft.com/office/drawing/2014/main" val="2718714150"/>
                    </a:ext>
                  </a:extLst>
                </a:gridCol>
              </a:tblGrid>
              <a:tr h="370840">
                <a:tc>
                  <a:txBody>
                    <a:bodyPr/>
                    <a:lstStyle/>
                    <a:p>
                      <a:pPr marL="0" indent="0" algn="ctr"/>
                      <a:r>
                        <a:rPr lang="fr-CA" sz="2400" noProof="0" dirty="0">
                          <a:solidFill>
                            <a:srgbClr val="404040"/>
                          </a:solidFill>
                          <a:latin typeface="+mn-lt"/>
                          <a:cs typeface="Arial"/>
                        </a:rPr>
                        <a:t>Ceci est le statut par défaut qui est assigné à un localisateur par Ontario One Call</a:t>
                      </a:r>
                      <a:r>
                        <a:rPr lang="fr-CA" sz="2400" baseline="0" noProof="0" dirty="0">
                          <a:solidFill>
                            <a:srgbClr val="404040"/>
                          </a:solidFill>
                          <a:latin typeface="+mn-lt"/>
                          <a:cs typeface="Arial"/>
                        </a:rPr>
                        <a:t> pour indiquer que la localisation a été envoyée au membre ou son représentant. Ce statut ne peut être réassigné.</a:t>
                      </a:r>
                      <a:endParaRPr lang="fr-CA" sz="2400" noProof="0" dirty="0">
                        <a:solidFill>
                          <a:srgbClr val="404040"/>
                        </a:solidFill>
                        <a:latin typeface="+mn-lt"/>
                        <a:cs typeface="Arial" panose="020B0604020202020204" pitchFamily="34" charset="0"/>
                      </a:endParaRPr>
                    </a:p>
                  </a:txBody>
                  <a:tcPr/>
                </a:tc>
                <a:tc>
                  <a:txBody>
                    <a:bodyPr/>
                    <a:lstStyle/>
                    <a:p>
                      <a:pPr marL="0" indent="0" algn="ctr">
                        <a:buFont typeface="Arial" panose="020B0604020202020204" pitchFamily="34" charset="0"/>
                        <a:buNone/>
                      </a:pPr>
                      <a:endParaRPr lang="fr-CA" sz="2400" noProof="0" dirty="0">
                        <a:solidFill>
                          <a:srgbClr val="404040"/>
                        </a:solidFill>
                        <a:latin typeface="+mn-lt"/>
                        <a:cs typeface="Arial" panose="020B0604020202020204" pitchFamily="34" charset="0"/>
                      </a:endParaRPr>
                    </a:p>
                  </a:txBody>
                  <a:tcPr/>
                </a:tc>
                <a:tc>
                  <a:txBody>
                    <a:bodyPr/>
                    <a:lstStyle/>
                    <a:p>
                      <a:pPr algn="ctr"/>
                      <a:r>
                        <a:rPr lang="fr-CA" sz="2400" noProof="0" dirty="0">
                          <a:solidFill>
                            <a:srgbClr val="404040"/>
                          </a:solidFill>
                          <a:latin typeface="+mn-lt"/>
                          <a:cs typeface="Arial"/>
                        </a:rPr>
                        <a:t>Si une localisation a été examinée pour de possibles autorisations avant d’aller à un </a:t>
                      </a:r>
                      <a:r>
                        <a:rPr lang="fr-CA" sz="2400" baseline="0" noProof="0" dirty="0">
                          <a:solidFill>
                            <a:srgbClr val="404040"/>
                          </a:solidFill>
                          <a:latin typeface="+mn-lt"/>
                          <a:cs typeface="Arial"/>
                        </a:rPr>
                        <a:t>LFS, ce statut devrait être le premier statut assigné si une localisation physique est demandée.</a:t>
                      </a:r>
                      <a:r>
                        <a:rPr lang="fr-CA" sz="2400" noProof="0" dirty="0">
                          <a:solidFill>
                            <a:srgbClr val="404040"/>
                          </a:solidFill>
                          <a:latin typeface="+mn-lt"/>
                          <a:cs typeface="Arial"/>
                        </a:rPr>
                        <a:t> </a:t>
                      </a:r>
                      <a:endParaRPr lang="fr-CA" sz="2400" noProof="0" dirty="0">
                        <a:solidFill>
                          <a:srgbClr val="404040"/>
                        </a:solidFill>
                        <a:latin typeface="+mn-lt"/>
                        <a:cs typeface="Arial" panose="020B0604020202020204" pitchFamily="34" charset="0"/>
                      </a:endParaRPr>
                    </a:p>
                  </a:txBody>
                  <a:tcPr/>
                </a:tc>
                <a:extLst>
                  <a:ext uri="{0D108BD9-81ED-4DB2-BD59-A6C34878D82A}">
                    <a16:rowId xmlns:a16="http://schemas.microsoft.com/office/drawing/2014/main" val="2522318718"/>
                  </a:ext>
                </a:extLst>
              </a:tr>
            </a:tbl>
          </a:graphicData>
        </a:graphic>
      </p:graphicFrame>
      <p:sp>
        <p:nvSpPr>
          <p:cNvPr id="19" name="Title 18"/>
          <p:cNvSpPr txBox="1">
            <a:spLocks noGrp="1"/>
          </p:cNvSpPr>
          <p:nvPr>
            <p:ph type="title"/>
          </p:nvPr>
        </p:nvSpPr>
        <p:spPr>
          <a:xfrm>
            <a:off x="1784553" y="571603"/>
            <a:ext cx="9701981" cy="535531"/>
          </a:xfrm>
          <a:prstGeom prst="rect">
            <a:avLst/>
          </a:prstGeom>
          <a:noFill/>
        </p:spPr>
        <p:txBody>
          <a:bodyPr wrap="square" rtlCol="0">
            <a:spAutoFit/>
          </a:bodyPr>
          <a:lstStyle/>
          <a:p>
            <a:r>
              <a:rPr lang="fr-CA" sz="3200" dirty="0">
                <a:latin typeface="Arial Black" panose="020B0A04020102020204" pitchFamily="34" charset="0"/>
                <a:cs typeface="Arial" panose="020B0604020202020204" pitchFamily="34" charset="0"/>
              </a:rPr>
              <a:t>Statuts 360 FEEDBACK</a:t>
            </a:r>
          </a:p>
        </p:txBody>
      </p:sp>
      <p:sp>
        <p:nvSpPr>
          <p:cNvPr id="8" name="Rectangle 7"/>
          <p:cNvSpPr/>
          <p:nvPr/>
        </p:nvSpPr>
        <p:spPr>
          <a:xfrm>
            <a:off x="7341833" y="1993059"/>
            <a:ext cx="3675355"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Envoyé au localisateur</a:t>
            </a:r>
          </a:p>
        </p:txBody>
      </p:sp>
      <p:sp>
        <p:nvSpPr>
          <p:cNvPr id="2" name="Rectangle 1"/>
          <p:cNvSpPr/>
          <p:nvPr/>
        </p:nvSpPr>
        <p:spPr>
          <a:xfrm>
            <a:off x="1719398" y="6309640"/>
            <a:ext cx="8882743" cy="369332"/>
          </a:xfrm>
          <a:prstGeom prst="rect">
            <a:avLst/>
          </a:prstGeom>
        </p:spPr>
        <p:txBody>
          <a:bodyPr wrap="square">
            <a:spAutoFit/>
          </a:bodyPr>
          <a:lstStyle/>
          <a:p>
            <a:pPr algn="ctr"/>
            <a:r>
              <a:rPr lang="fr-CA" b="1" dirty="0">
                <a:solidFill>
                  <a:schemeClr val="bg1"/>
                </a:solidFill>
                <a:cs typeface="Arial" panose="020B0604020202020204" pitchFamily="34" charset="0"/>
              </a:rPr>
              <a:t>***Complété et Autorisé sont les seuls statuts conformes***</a:t>
            </a:r>
          </a:p>
        </p:txBody>
      </p:sp>
    </p:spTree>
    <p:extLst>
      <p:ext uri="{BB962C8B-B14F-4D97-AF65-F5344CB8AC3E}">
        <p14:creationId xmlns:p14="http://schemas.microsoft.com/office/powerpoint/2010/main" val="369461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002920150"/>
              </p:ext>
            </p:extLst>
          </p:nvPr>
        </p:nvGraphicFramePr>
        <p:xfrm>
          <a:off x="429207" y="3448709"/>
          <a:ext cx="11234472" cy="1920240"/>
        </p:xfrm>
        <a:graphic>
          <a:graphicData uri="http://schemas.openxmlformats.org/drawingml/2006/table">
            <a:tbl>
              <a:tblPr firstRow="1" bandRow="1">
                <a:tableStyleId>{2D5ABB26-0587-4C30-8999-92F81FD0307C}</a:tableStyleId>
              </a:tblPr>
              <a:tblGrid>
                <a:gridCol w="3832550">
                  <a:extLst>
                    <a:ext uri="{9D8B030D-6E8A-4147-A177-3AD203B41FA5}">
                      <a16:colId xmlns:a16="http://schemas.microsoft.com/office/drawing/2014/main" val="919770442"/>
                    </a:ext>
                  </a:extLst>
                </a:gridCol>
                <a:gridCol w="4016829">
                  <a:extLst>
                    <a:ext uri="{9D8B030D-6E8A-4147-A177-3AD203B41FA5}">
                      <a16:colId xmlns:a16="http://schemas.microsoft.com/office/drawing/2014/main" val="2718714150"/>
                    </a:ext>
                  </a:extLst>
                </a:gridCol>
                <a:gridCol w="3385093">
                  <a:extLst>
                    <a:ext uri="{9D8B030D-6E8A-4147-A177-3AD203B41FA5}">
                      <a16:colId xmlns:a16="http://schemas.microsoft.com/office/drawing/2014/main" val="2597496219"/>
                    </a:ext>
                  </a:extLst>
                </a:gridCol>
              </a:tblGrid>
              <a:tr h="370840">
                <a:tc>
                  <a:txBody>
                    <a:bodyPr/>
                    <a:lstStyle/>
                    <a:p>
                      <a:pPr marL="0" indent="0" algn="ctr">
                        <a:buFont typeface="Arial" panose="020B0604020202020204" pitchFamily="34" charset="0"/>
                        <a:buNone/>
                      </a:pPr>
                      <a:r>
                        <a:rPr lang="fr-CA" sz="2400" noProof="0" dirty="0">
                          <a:solidFill>
                            <a:schemeClr val="tx1"/>
                          </a:solidFill>
                          <a:latin typeface="+mn-lt"/>
                          <a:cs typeface="Arial"/>
                        </a:rPr>
                        <a:t>Peut être utilisé pour plusieurs raisons par exemple, le localisateur a débuté, mais n’a pas complété la localisation.</a:t>
                      </a:r>
                    </a:p>
                  </a:txBody>
                  <a:tcPr/>
                </a:tc>
                <a:tc>
                  <a:txBody>
                    <a:bodyPr/>
                    <a:lstStyle/>
                    <a:p>
                      <a:pPr algn="ctr"/>
                      <a:r>
                        <a:rPr lang="fr-CA" sz="2400" noProof="0" dirty="0">
                          <a:solidFill>
                            <a:schemeClr val="tx1"/>
                          </a:solidFill>
                          <a:latin typeface="+mn-lt"/>
                          <a:cs typeface="Arial"/>
                        </a:rPr>
                        <a:t>La demande de localisation peut être trop vague ou a besoin de clarification.</a:t>
                      </a:r>
                      <a:endParaRPr lang="fr-CA" sz="2400" noProof="0" dirty="0">
                        <a:solidFill>
                          <a:schemeClr val="tx1"/>
                        </a:solidFill>
                        <a:latin typeface="+mn-lt"/>
                        <a:cs typeface="Arial" panose="020B0604020202020204" pitchFamily="34" charset="0"/>
                      </a:endParaRPr>
                    </a:p>
                  </a:txBody>
                  <a:tcPr/>
                </a:tc>
                <a:tc>
                  <a:txBody>
                    <a:bodyPr/>
                    <a:lstStyle/>
                    <a:p>
                      <a:pPr algn="ctr"/>
                      <a:r>
                        <a:rPr lang="fr-CA" sz="2400" baseline="0" noProof="0" dirty="0">
                          <a:solidFill>
                            <a:schemeClr val="tx1"/>
                          </a:solidFill>
                          <a:latin typeface="+mn-lt"/>
                          <a:cs typeface="Arial"/>
                        </a:rPr>
                        <a:t>Le membre aimerait que le responsable d’excavation communique avec lui.</a:t>
                      </a:r>
                      <a:endParaRPr lang="fr-CA" sz="2400" noProof="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2522318718"/>
                  </a:ext>
                </a:extLst>
              </a:tr>
            </a:tbl>
          </a:graphicData>
        </a:graphic>
      </p:graphicFrame>
      <p:sp>
        <p:nvSpPr>
          <p:cNvPr id="12" name="Title 11"/>
          <p:cNvSpPr txBox="1">
            <a:spLocks noGrp="1"/>
          </p:cNvSpPr>
          <p:nvPr>
            <p:ph type="title"/>
          </p:nvPr>
        </p:nvSpPr>
        <p:spPr>
          <a:xfrm>
            <a:off x="1784553" y="571603"/>
            <a:ext cx="9701981" cy="535531"/>
          </a:xfrm>
          <a:prstGeom prst="rect">
            <a:avLst/>
          </a:prstGeom>
          <a:noFill/>
        </p:spPr>
        <p:txBody>
          <a:bodyPr wrap="square" rtlCol="0">
            <a:spAutoFit/>
          </a:bodyPr>
          <a:lstStyle/>
          <a:p>
            <a:r>
              <a:rPr lang="fr-CA" sz="3200" dirty="0">
                <a:latin typeface="Arial Black" panose="020B0A04020102020204" pitchFamily="34" charset="0"/>
                <a:cs typeface="Arial" panose="020B0604020202020204" pitchFamily="34" charset="0"/>
              </a:rPr>
              <a:t>Statuts 360 FEEDBACK</a:t>
            </a:r>
          </a:p>
        </p:txBody>
      </p:sp>
      <p:sp>
        <p:nvSpPr>
          <p:cNvPr id="11" name="Rectangle 10"/>
          <p:cNvSpPr/>
          <p:nvPr/>
        </p:nvSpPr>
        <p:spPr>
          <a:xfrm>
            <a:off x="714814" y="200087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Non complété</a:t>
            </a:r>
          </a:p>
        </p:txBody>
      </p:sp>
      <p:sp>
        <p:nvSpPr>
          <p:cNvPr id="13" name="Rectangle 12"/>
          <p:cNvSpPr/>
          <p:nvPr/>
        </p:nvSpPr>
        <p:spPr>
          <a:xfrm>
            <a:off x="4696070" y="2011390"/>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La demande doit fournir plus d’informations</a:t>
            </a:r>
          </a:p>
        </p:txBody>
      </p:sp>
      <p:sp>
        <p:nvSpPr>
          <p:cNvPr id="14" name="Rectangle 13"/>
          <p:cNvSpPr/>
          <p:nvPr/>
        </p:nvSpPr>
        <p:spPr>
          <a:xfrm>
            <a:off x="8518019" y="2011390"/>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Communiquer avec  le membre</a:t>
            </a:r>
          </a:p>
        </p:txBody>
      </p:sp>
      <p:sp>
        <p:nvSpPr>
          <p:cNvPr id="8" name="Rectangle 7"/>
          <p:cNvSpPr/>
          <p:nvPr/>
        </p:nvSpPr>
        <p:spPr>
          <a:xfrm>
            <a:off x="1472473" y="6323264"/>
            <a:ext cx="9187543" cy="369332"/>
          </a:xfrm>
          <a:prstGeom prst="rect">
            <a:avLst/>
          </a:prstGeom>
        </p:spPr>
        <p:txBody>
          <a:bodyPr wrap="square">
            <a:spAutoFit/>
          </a:bodyPr>
          <a:lstStyle/>
          <a:p>
            <a:pPr algn="ctr"/>
            <a:r>
              <a:rPr lang="fr-CA" b="1" dirty="0">
                <a:solidFill>
                  <a:schemeClr val="bg1"/>
                </a:solidFill>
                <a:cs typeface="Arial" panose="020B0604020202020204" pitchFamily="34" charset="0"/>
              </a:rPr>
              <a:t>***Complété et Autorisé sont les seuls statuts conformes***</a:t>
            </a:r>
          </a:p>
        </p:txBody>
      </p:sp>
    </p:spTree>
    <p:extLst>
      <p:ext uri="{BB962C8B-B14F-4D97-AF65-F5344CB8AC3E}">
        <p14:creationId xmlns:p14="http://schemas.microsoft.com/office/powerpoint/2010/main" val="46254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924350003"/>
              </p:ext>
            </p:extLst>
          </p:nvPr>
        </p:nvGraphicFramePr>
        <p:xfrm>
          <a:off x="450858" y="3309316"/>
          <a:ext cx="11479351" cy="2651760"/>
        </p:xfrm>
        <a:graphic>
          <a:graphicData uri="http://schemas.openxmlformats.org/drawingml/2006/table">
            <a:tbl>
              <a:tblPr firstRow="1" bandRow="1">
                <a:tableStyleId>{2D5ABB26-0587-4C30-8999-92F81FD0307C}</a:tableStyleId>
              </a:tblPr>
              <a:tblGrid>
                <a:gridCol w="3686630">
                  <a:extLst>
                    <a:ext uri="{9D8B030D-6E8A-4147-A177-3AD203B41FA5}">
                      <a16:colId xmlns:a16="http://schemas.microsoft.com/office/drawing/2014/main" val="3823622412"/>
                    </a:ext>
                  </a:extLst>
                </a:gridCol>
                <a:gridCol w="3779520">
                  <a:extLst>
                    <a:ext uri="{9D8B030D-6E8A-4147-A177-3AD203B41FA5}">
                      <a16:colId xmlns:a16="http://schemas.microsoft.com/office/drawing/2014/main" val="919770442"/>
                    </a:ext>
                  </a:extLst>
                </a:gridCol>
                <a:gridCol w="4013201">
                  <a:extLst>
                    <a:ext uri="{9D8B030D-6E8A-4147-A177-3AD203B41FA5}">
                      <a16:colId xmlns:a16="http://schemas.microsoft.com/office/drawing/2014/main" val="2718714150"/>
                    </a:ext>
                  </a:extLst>
                </a:gridCol>
              </a:tblGrid>
              <a:tr h="370840">
                <a:tc>
                  <a:txBody>
                    <a:bodyPr/>
                    <a:lstStyle/>
                    <a:p>
                      <a:pPr marL="0" indent="0" algn="ctr"/>
                      <a:r>
                        <a:rPr lang="fr-CA" sz="2400" noProof="0" dirty="0">
                          <a:solidFill>
                            <a:srgbClr val="404040"/>
                          </a:solidFill>
                          <a:latin typeface="+mn-lt"/>
                          <a:cs typeface="Arial" panose="020B0604020202020204" pitchFamily="34" charset="0"/>
                        </a:rPr>
                        <a:t>Une entente pour une nouvelle date limite de localisation a été conclue par écrit entre le membre/LDSP et le responsable d’excavation</a:t>
                      </a:r>
                      <a:r>
                        <a:rPr lang="fr-CA" sz="2400" baseline="0" noProof="0" dirty="0">
                          <a:solidFill>
                            <a:srgbClr val="404040"/>
                          </a:solidFill>
                          <a:latin typeface="+mn-lt"/>
                          <a:cs typeface="Arial" panose="020B0604020202020204" pitchFamily="34" charset="0"/>
                        </a:rPr>
                        <a:t>.</a:t>
                      </a:r>
                    </a:p>
                    <a:p>
                      <a:pPr marL="0" indent="0" algn="ctr"/>
                      <a:r>
                        <a:rPr lang="fr-CA" sz="2400" baseline="0" noProof="0" dirty="0">
                          <a:solidFill>
                            <a:srgbClr val="404040"/>
                          </a:solidFill>
                          <a:latin typeface="+mn-lt"/>
                          <a:cs typeface="Arial"/>
                        </a:rPr>
                        <a:t>Pour plus d’info: </a:t>
                      </a:r>
                      <a:r>
                        <a:rPr lang="fr-CA" sz="2400" baseline="0" noProof="0" dirty="0">
                          <a:solidFill>
                            <a:srgbClr val="404040"/>
                          </a:solidFill>
                          <a:latin typeface="+mn-lt"/>
                          <a:cs typeface="Arial"/>
                          <a:hlinkClick r:id="rId3"/>
                        </a:rPr>
                        <a:t>Cliquez ici</a:t>
                      </a:r>
                      <a:endParaRPr lang="fr-CA" sz="2400" baseline="0" noProof="0" dirty="0">
                        <a:solidFill>
                          <a:srgbClr val="404040"/>
                        </a:solidFill>
                        <a:highlight>
                          <a:srgbClr val="FFFF00"/>
                        </a:highlight>
                        <a:latin typeface="+mn-lt"/>
                        <a:cs typeface="Arial"/>
                      </a:endParaRPr>
                    </a:p>
                  </a:txBody>
                  <a:tcPr/>
                </a:tc>
                <a:tc>
                  <a:txBody>
                    <a:bodyPr/>
                    <a:lstStyle/>
                    <a:p>
                      <a:pPr marL="0" indent="0" algn="ctr">
                        <a:buFont typeface="Arial" panose="020B0604020202020204" pitchFamily="34" charset="0"/>
                        <a:buNone/>
                      </a:pPr>
                      <a:r>
                        <a:rPr lang="fr-CA" sz="2400" noProof="0" dirty="0">
                          <a:solidFill>
                            <a:schemeClr val="tx1"/>
                          </a:solidFill>
                          <a:latin typeface="+mn-lt"/>
                          <a:cs typeface="Arial"/>
                        </a:rPr>
                        <a:t>  Le creusage n’affectera pas l’infrastructure</a:t>
                      </a:r>
                      <a:r>
                        <a:rPr lang="fr-CA" sz="2400" baseline="0" noProof="0" dirty="0">
                          <a:solidFill>
                            <a:srgbClr val="404040"/>
                          </a:solidFill>
                          <a:latin typeface="+mn-lt"/>
                          <a:cs typeface="Arial"/>
                        </a:rPr>
                        <a:t>. Les documents ont été soumis au responsable d’excavation.</a:t>
                      </a:r>
                      <a:endParaRPr lang="fr-CA" sz="2400" noProof="0" dirty="0">
                        <a:solidFill>
                          <a:srgbClr val="404040"/>
                        </a:solidFill>
                        <a:latin typeface="+mn-lt"/>
                        <a:cs typeface="Arial" panose="020B0604020202020204" pitchFamily="34" charset="0"/>
                      </a:endParaRPr>
                    </a:p>
                  </a:txBody>
                  <a:tcPr/>
                </a:tc>
                <a:tc>
                  <a:txBody>
                    <a:bodyPr/>
                    <a:lstStyle/>
                    <a:p>
                      <a:pPr algn="ctr"/>
                      <a:r>
                        <a:rPr lang="fr-CA" sz="2400" noProof="0" dirty="0">
                          <a:solidFill>
                            <a:srgbClr val="404040"/>
                          </a:solidFill>
                          <a:latin typeface="+mn-lt"/>
                          <a:cs typeface="Arial"/>
                        </a:rPr>
                        <a:t>L’infrastructure a été marquée et les documents ont été remis au responsable d’excavation.</a:t>
                      </a:r>
                      <a:endParaRPr lang="fr-CA" sz="2400" noProof="0" dirty="0">
                        <a:solidFill>
                          <a:srgbClr val="404040"/>
                        </a:solidFill>
                        <a:latin typeface="+mn-lt"/>
                        <a:cs typeface="Arial" panose="020B0604020202020204" pitchFamily="34" charset="0"/>
                      </a:endParaRPr>
                    </a:p>
                  </a:txBody>
                  <a:tcPr/>
                </a:tc>
                <a:extLst>
                  <a:ext uri="{0D108BD9-81ED-4DB2-BD59-A6C34878D82A}">
                    <a16:rowId xmlns:a16="http://schemas.microsoft.com/office/drawing/2014/main" val="2522318718"/>
                  </a:ext>
                </a:extLst>
              </a:tr>
            </a:tbl>
          </a:graphicData>
        </a:graphic>
      </p:graphicFrame>
      <p:sp>
        <p:nvSpPr>
          <p:cNvPr id="19" name="Title 18"/>
          <p:cNvSpPr txBox="1">
            <a:spLocks noGrp="1"/>
          </p:cNvSpPr>
          <p:nvPr>
            <p:ph type="title"/>
          </p:nvPr>
        </p:nvSpPr>
        <p:spPr>
          <a:xfrm>
            <a:off x="1784553" y="571603"/>
            <a:ext cx="9701981" cy="535531"/>
          </a:xfrm>
          <a:prstGeom prst="rect">
            <a:avLst/>
          </a:prstGeom>
          <a:noFill/>
        </p:spPr>
        <p:txBody>
          <a:bodyPr wrap="square" rtlCol="0">
            <a:spAutoFit/>
          </a:bodyPr>
          <a:lstStyle/>
          <a:p>
            <a:r>
              <a:rPr lang="fr-CA" sz="3200" dirty="0">
                <a:latin typeface="Arial Black" panose="020B0A04020102020204" pitchFamily="34" charset="0"/>
                <a:cs typeface="Arial" panose="020B0604020202020204" pitchFamily="34" charset="0"/>
              </a:rPr>
              <a:t>Statuts 360 FEEDBACK </a:t>
            </a:r>
          </a:p>
        </p:txBody>
      </p:sp>
      <p:sp>
        <p:nvSpPr>
          <p:cNvPr id="10" name="Rectangle 9"/>
          <p:cNvSpPr/>
          <p:nvPr/>
        </p:nvSpPr>
        <p:spPr>
          <a:xfrm>
            <a:off x="669649" y="200392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Renégocié</a:t>
            </a:r>
          </a:p>
        </p:txBody>
      </p:sp>
      <p:sp>
        <p:nvSpPr>
          <p:cNvPr id="11" name="Rectangle 10"/>
          <p:cNvSpPr/>
          <p:nvPr/>
        </p:nvSpPr>
        <p:spPr>
          <a:xfrm>
            <a:off x="4487524" y="200392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Autorisé</a:t>
            </a:r>
          </a:p>
        </p:txBody>
      </p:sp>
      <p:sp>
        <p:nvSpPr>
          <p:cNvPr id="12" name="Rectangle 11"/>
          <p:cNvSpPr/>
          <p:nvPr/>
        </p:nvSpPr>
        <p:spPr>
          <a:xfrm>
            <a:off x="8321441" y="2003929"/>
            <a:ext cx="3056531"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400" b="1" dirty="0">
                <a:solidFill>
                  <a:schemeClr val="bg1"/>
                </a:solidFill>
                <a:cs typeface="Arial" panose="020B0604020202020204" pitchFamily="34" charset="0"/>
              </a:rPr>
              <a:t>Complété</a:t>
            </a:r>
          </a:p>
        </p:txBody>
      </p:sp>
      <p:sp>
        <p:nvSpPr>
          <p:cNvPr id="2" name="Rectangle 1"/>
          <p:cNvSpPr/>
          <p:nvPr/>
        </p:nvSpPr>
        <p:spPr>
          <a:xfrm>
            <a:off x="1472473" y="6323264"/>
            <a:ext cx="9187543" cy="369332"/>
          </a:xfrm>
          <a:prstGeom prst="rect">
            <a:avLst/>
          </a:prstGeom>
        </p:spPr>
        <p:txBody>
          <a:bodyPr wrap="square">
            <a:spAutoFit/>
          </a:bodyPr>
          <a:lstStyle/>
          <a:p>
            <a:pPr algn="ctr"/>
            <a:r>
              <a:rPr lang="fr-CA" b="1" dirty="0">
                <a:solidFill>
                  <a:schemeClr val="bg1"/>
                </a:solidFill>
                <a:cs typeface="Arial" panose="020B0604020202020204" pitchFamily="34" charset="0"/>
              </a:rPr>
              <a:t>***Complété et Autorisé sont les seuls statuts conformes***</a:t>
            </a:r>
          </a:p>
        </p:txBody>
      </p:sp>
    </p:spTree>
    <p:extLst>
      <p:ext uri="{BB962C8B-B14F-4D97-AF65-F5344CB8AC3E}">
        <p14:creationId xmlns:p14="http://schemas.microsoft.com/office/powerpoint/2010/main" val="303125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Se connecter au portail Internet</a:t>
            </a:r>
          </a:p>
        </p:txBody>
      </p:sp>
      <p:sp>
        <p:nvSpPr>
          <p:cNvPr id="3" name="Text Placeholder 2"/>
          <p:cNvSpPr>
            <a:spLocks noGrp="1"/>
          </p:cNvSpPr>
          <p:nvPr>
            <p:ph type="body" sz="quarter" idx="13"/>
          </p:nvPr>
        </p:nvSpPr>
        <p:spPr>
          <a:xfrm>
            <a:off x="791735" y="1835338"/>
            <a:ext cx="10714463" cy="526862"/>
          </a:xfrm>
        </p:spPr>
        <p:txBody>
          <a:bodyPr>
            <a:normAutofit/>
          </a:bodyPr>
          <a:lstStyle/>
          <a:p>
            <a:pPr marL="0" indent="0">
              <a:buNone/>
            </a:pPr>
            <a:r>
              <a:rPr lang="fr-CA" dirty="0">
                <a:solidFill>
                  <a:srgbClr val="404040"/>
                </a:solidFill>
              </a:rPr>
              <a:t>Sur la </a:t>
            </a:r>
            <a:r>
              <a:rPr lang="fr-CA" dirty="0">
                <a:solidFill>
                  <a:srgbClr val="404040"/>
                </a:solidFill>
                <a:hlinkClick r:id="rId2"/>
              </a:rPr>
              <a:t>page d’accueil du portail Internet</a:t>
            </a:r>
            <a:r>
              <a:rPr lang="fr-CA" dirty="0">
                <a:solidFill>
                  <a:srgbClr val="404040"/>
                </a:solidFill>
              </a:rPr>
              <a:t>, connectez-vous comme membre:</a:t>
            </a:r>
          </a:p>
        </p:txBody>
      </p:sp>
      <p:sp>
        <p:nvSpPr>
          <p:cNvPr id="8" name="Rectangle 7"/>
          <p:cNvSpPr/>
          <p:nvPr/>
        </p:nvSpPr>
        <p:spPr>
          <a:xfrm>
            <a:off x="2268411" y="5444321"/>
            <a:ext cx="8044543" cy="369332"/>
          </a:xfrm>
          <a:prstGeom prst="rect">
            <a:avLst/>
          </a:prstGeom>
        </p:spPr>
        <p:txBody>
          <a:bodyPr wrap="square">
            <a:spAutoFit/>
          </a:bodyPr>
          <a:lstStyle/>
          <a:p>
            <a:r>
              <a:rPr lang="en-CA" dirty="0">
                <a:solidFill>
                  <a:srgbClr val="404040"/>
                </a:solidFill>
              </a:rPr>
              <a:t>(</a:t>
            </a:r>
            <a:r>
              <a:rPr lang="fr-CA" dirty="0">
                <a:solidFill>
                  <a:srgbClr val="404040"/>
                </a:solidFill>
              </a:rPr>
              <a:t>Communiquez avec </a:t>
            </a:r>
            <a:r>
              <a:rPr lang="fr-CA" dirty="0">
                <a:hlinkClick r:id="rId3"/>
              </a:rPr>
              <a:t>MemberServices@OntarioOneCall.ca</a:t>
            </a:r>
            <a:r>
              <a:rPr lang="fr-CA" dirty="0"/>
              <a:t> si vous n’avez pas accès)</a:t>
            </a:r>
            <a:endParaRPr lang="fr-CA" dirty="0">
              <a:solidFill>
                <a:srgbClr val="404040"/>
              </a:solidFill>
            </a:endParaRPr>
          </a:p>
        </p:txBody>
      </p:sp>
      <p:pic>
        <p:nvPicPr>
          <p:cNvPr id="7" name="Picture 6" descr="Several people planting trees&#10;&#10;Description automatically generated">
            <a:extLst>
              <a:ext uri="{FF2B5EF4-FFF2-40B4-BE49-F238E27FC236}">
                <a16:creationId xmlns:a16="http://schemas.microsoft.com/office/drawing/2014/main" id="{5E80E7B8-2EFD-13CD-DD5C-0C6981FCA046}"/>
              </a:ext>
            </a:extLst>
          </p:cNvPr>
          <p:cNvPicPr>
            <a:picLocks noChangeAspect="1"/>
          </p:cNvPicPr>
          <p:nvPr/>
        </p:nvPicPr>
        <p:blipFill>
          <a:blip r:embed="rId4"/>
          <a:stretch>
            <a:fillRect/>
          </a:stretch>
        </p:blipFill>
        <p:spPr>
          <a:xfrm>
            <a:off x="2478948" y="2165011"/>
            <a:ext cx="7340035" cy="3279310"/>
          </a:xfrm>
          <a:prstGeom prst="rect">
            <a:avLst/>
          </a:prstGeom>
        </p:spPr>
      </p:pic>
    </p:spTree>
    <p:extLst>
      <p:ext uri="{BB962C8B-B14F-4D97-AF65-F5344CB8AC3E}">
        <p14:creationId xmlns:p14="http://schemas.microsoft.com/office/powerpoint/2010/main" val="154142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a:t>Mettre à jour le statut de localisation</a:t>
            </a:r>
            <a:br>
              <a:rPr lang="fr-CA" dirty="0">
                <a:latin typeface="Arial Black" panose="020B0A04020102020204" pitchFamily="34" charset="0"/>
                <a:ea typeface="Arial" charset="0"/>
                <a:cs typeface="Arial" charset="0"/>
              </a:rPr>
            </a:br>
            <a:endParaRPr lang="fr-CA" dirty="0"/>
          </a:p>
        </p:txBody>
      </p:sp>
      <p:sp>
        <p:nvSpPr>
          <p:cNvPr id="4" name="Text Placeholder 2">
            <a:extLst>
              <a:ext uri="{FF2B5EF4-FFF2-40B4-BE49-F238E27FC236}">
                <a16:creationId xmlns:a16="http://schemas.microsoft.com/office/drawing/2014/main" id="{CABD3638-3A9C-F941-9FEC-08BFF1D3503B}"/>
              </a:ext>
            </a:extLst>
          </p:cNvPr>
          <p:cNvSpPr>
            <a:spLocks noGrp="1"/>
          </p:cNvSpPr>
          <p:nvPr>
            <p:ph type="body" sz="quarter" idx="10"/>
          </p:nvPr>
        </p:nvSpPr>
        <p:spPr>
          <a:xfrm>
            <a:off x="2338252" y="2715984"/>
            <a:ext cx="8355105" cy="1449951"/>
          </a:xfrm>
        </p:spPr>
        <p:txBody>
          <a:bodyPr>
            <a:normAutofit/>
          </a:bodyPr>
          <a:lstStyle/>
          <a:p>
            <a:r>
              <a:rPr lang="en-US" dirty="0">
                <a:latin typeface="Arial Black" panose="020B0A04020102020204" pitchFamily="34" charset="0"/>
                <a:ea typeface="Arial" charset="0"/>
                <a:cs typeface="Arial" charset="0"/>
              </a:rPr>
              <a:t>Étape par étape</a:t>
            </a:r>
          </a:p>
          <a:p>
            <a:endParaRPr lang="en-US" sz="2400" dirty="0"/>
          </a:p>
        </p:txBody>
      </p:sp>
    </p:spTree>
    <p:extLst>
      <p:ext uri="{BB962C8B-B14F-4D97-AF65-F5344CB8AC3E}">
        <p14:creationId xmlns:p14="http://schemas.microsoft.com/office/powerpoint/2010/main" val="358092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Chercher</a:t>
            </a:r>
            <a:r>
              <a:rPr lang="en-CA" dirty="0"/>
              <a:t> pour </a:t>
            </a:r>
            <a:r>
              <a:rPr lang="en-CA" dirty="0" err="1"/>
              <a:t>une</a:t>
            </a:r>
            <a:r>
              <a:rPr lang="en-CA" dirty="0"/>
              <a:t> </a:t>
            </a:r>
            <a:r>
              <a:rPr lang="en-CA" dirty="0" err="1"/>
              <a:t>demande</a:t>
            </a:r>
            <a:endParaRPr lang="en-CA" dirty="0"/>
          </a:p>
        </p:txBody>
      </p:sp>
      <p:sp>
        <p:nvSpPr>
          <p:cNvPr id="3" name="Text Placeholder 2"/>
          <p:cNvSpPr>
            <a:spLocks noGrp="1"/>
          </p:cNvSpPr>
          <p:nvPr>
            <p:ph type="body" sz="quarter" idx="13"/>
          </p:nvPr>
        </p:nvSpPr>
        <p:spPr>
          <a:xfrm>
            <a:off x="691941" y="1614920"/>
            <a:ext cx="5843239" cy="3507495"/>
          </a:xfrm>
        </p:spPr>
        <p:txBody>
          <a:bodyPr vert="horz" lIns="91440" tIns="45720" rIns="91440" bIns="45720" rtlCol="0" anchor="t">
            <a:normAutofit lnSpcReduction="10000"/>
          </a:bodyPr>
          <a:lstStyle/>
          <a:p>
            <a:pPr marL="156210" indent="-156210"/>
            <a:r>
              <a:rPr lang="fr-CA" dirty="0">
                <a:solidFill>
                  <a:srgbClr val="404040"/>
                </a:solidFill>
                <a:cs typeface="Arial"/>
              </a:rPr>
              <a:t>Cliquez dans le champ de Recherche de demande.</a:t>
            </a:r>
            <a:endParaRPr lang="fr-FR" dirty="0"/>
          </a:p>
          <a:p>
            <a:pPr marL="156210" indent="-156210"/>
            <a:r>
              <a:rPr lang="fr-CA" dirty="0">
                <a:solidFill>
                  <a:srgbClr val="404040"/>
                </a:solidFill>
                <a:cs typeface="Arial"/>
              </a:rPr>
              <a:t>Utilisez une recherche de base en utilisant le numéro de requête pour trouver une localisation qui a besoin d’une mise à jour de son statut. </a:t>
            </a:r>
            <a:endParaRPr lang="fr-CA" dirty="0">
              <a:solidFill>
                <a:srgbClr val="404040"/>
              </a:solidFill>
            </a:endParaRPr>
          </a:p>
          <a:p>
            <a:pPr marL="156210" indent="-156210"/>
            <a:r>
              <a:rPr lang="fr-CA" dirty="0">
                <a:solidFill>
                  <a:srgbClr val="404040"/>
                </a:solidFill>
              </a:rPr>
              <a:t>Utilisez la Recherche avancée pour chercher avec des paramètres différents comme la date, la localisation, le type de demande, le code de station, etc. </a:t>
            </a:r>
          </a:p>
        </p:txBody>
      </p:sp>
      <p:pic>
        <p:nvPicPr>
          <p:cNvPr id="6" name="Picture 5" descr="A grey background with white text&#10;&#10;Description automatically generated">
            <a:extLst>
              <a:ext uri="{FF2B5EF4-FFF2-40B4-BE49-F238E27FC236}">
                <a16:creationId xmlns:a16="http://schemas.microsoft.com/office/drawing/2014/main" id="{35F39C26-48D5-93AB-18E1-11C80F959BEC}"/>
              </a:ext>
            </a:extLst>
          </p:cNvPr>
          <p:cNvPicPr>
            <a:picLocks noChangeAspect="1"/>
          </p:cNvPicPr>
          <p:nvPr/>
        </p:nvPicPr>
        <p:blipFill>
          <a:blip r:embed="rId2"/>
          <a:stretch>
            <a:fillRect/>
          </a:stretch>
        </p:blipFill>
        <p:spPr>
          <a:xfrm>
            <a:off x="7069690" y="1516214"/>
            <a:ext cx="4617213" cy="1660672"/>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53D3E9C8-91DD-B099-FD44-4A2330C0954A}"/>
              </a:ext>
            </a:extLst>
          </p:cNvPr>
          <p:cNvPicPr>
            <a:picLocks noChangeAspect="1"/>
          </p:cNvPicPr>
          <p:nvPr/>
        </p:nvPicPr>
        <p:blipFill>
          <a:blip r:embed="rId3"/>
          <a:stretch>
            <a:fillRect/>
          </a:stretch>
        </p:blipFill>
        <p:spPr>
          <a:xfrm>
            <a:off x="6452697" y="3566414"/>
            <a:ext cx="5498366" cy="1807360"/>
          </a:xfrm>
          <a:prstGeom prst="rect">
            <a:avLst/>
          </a:prstGeom>
        </p:spPr>
      </p:pic>
    </p:spTree>
    <p:extLst>
      <p:ext uri="{BB962C8B-B14F-4D97-AF65-F5344CB8AC3E}">
        <p14:creationId xmlns:p14="http://schemas.microsoft.com/office/powerpoint/2010/main" val="13470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553" y="200588"/>
            <a:ext cx="9701981" cy="1021224"/>
          </a:xfrm>
        </p:spPr>
        <p:txBody>
          <a:bodyPr>
            <a:normAutofit/>
          </a:bodyPr>
          <a:lstStyle/>
          <a:p>
            <a:r>
              <a:rPr lang="fr-CA" dirty="0">
                <a:latin typeface="Arial Black"/>
              </a:rPr>
              <a:t>Affichage des résultats de recherche élargie</a:t>
            </a:r>
            <a:endParaRPr lang="fr-CA" dirty="0"/>
          </a:p>
        </p:txBody>
      </p:sp>
      <p:sp>
        <p:nvSpPr>
          <p:cNvPr id="5" name="TextBox 4"/>
          <p:cNvSpPr txBox="1"/>
          <p:nvPr/>
        </p:nvSpPr>
        <p:spPr>
          <a:xfrm>
            <a:off x="997408" y="1177819"/>
            <a:ext cx="10195870"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2000" dirty="0"/>
              <a:t>Lorsque vous utilisez l’option de Recherche avancée, les résultats peuvent être affichés comme une liste élargie ou une liste réduite. </a:t>
            </a:r>
          </a:p>
          <a:p>
            <a:pPr marL="285750" indent="-285750">
              <a:buFont typeface="Arial" panose="020B0604020202020204" pitchFamily="34" charset="0"/>
              <a:buChar char="•"/>
            </a:pPr>
            <a:r>
              <a:rPr lang="fr-CA" sz="2000" dirty="0"/>
              <a:t>L’image ci-dessous est la liste élargie qui peut être triée selon plusieurs critères. </a:t>
            </a:r>
          </a:p>
          <a:p>
            <a:pPr marL="342900" indent="-342900">
              <a:buFont typeface="Arial" panose="020B0604020202020204" pitchFamily="34" charset="0"/>
              <a:buChar char="•"/>
            </a:pPr>
            <a:r>
              <a:rPr lang="fr-CA" sz="2000" dirty="0"/>
              <a:t>Sélectionner le numéro de requête en vert pour ouvrir la localisation  ou cliquez sur « Liste réduite» pour changer l’affichage.</a:t>
            </a:r>
            <a:endParaRPr lang="fr-CA" sz="2000" dirty="0">
              <a:cs typeface="Calibri"/>
            </a:endParaRPr>
          </a:p>
          <a:p>
            <a:pPr marL="285750" indent="-285750">
              <a:buFont typeface="Arial" panose="020B0604020202020204" pitchFamily="34" charset="0"/>
              <a:buChar char="•"/>
            </a:pPr>
            <a:r>
              <a:rPr lang="fr-CA" sz="2000" dirty="0"/>
              <a:t>Les données peuvent être exportée mensuellement du portail Internet. Vous trouverez le guide ici ()(French </a:t>
            </a:r>
            <a:r>
              <a:rPr lang="fr-CA" sz="2000" dirty="0" err="1"/>
              <a:t>link</a:t>
            </a:r>
            <a:r>
              <a:rPr lang="fr-CA" sz="2000" dirty="0"/>
              <a:t>)</a:t>
            </a:r>
          </a:p>
        </p:txBody>
      </p:sp>
      <p:grpSp>
        <p:nvGrpSpPr>
          <p:cNvPr id="10" name="Group 9"/>
          <p:cNvGrpSpPr/>
          <p:nvPr/>
        </p:nvGrpSpPr>
        <p:grpSpPr>
          <a:xfrm>
            <a:off x="998722" y="3239079"/>
            <a:ext cx="10278877" cy="2919304"/>
            <a:chOff x="998722" y="2977822"/>
            <a:chExt cx="10278877" cy="2919304"/>
          </a:xfrm>
        </p:grpSpPr>
        <p:pic>
          <p:nvPicPr>
            <p:cNvPr id="7" name="Picture 6"/>
            <p:cNvPicPr>
              <a:picLocks noChangeAspect="1"/>
            </p:cNvPicPr>
            <p:nvPr/>
          </p:nvPicPr>
          <p:blipFill>
            <a:blip r:embed="rId2"/>
            <a:stretch>
              <a:fillRect/>
            </a:stretch>
          </p:blipFill>
          <p:spPr>
            <a:xfrm>
              <a:off x="998722" y="3119337"/>
              <a:ext cx="10195870" cy="2777789"/>
            </a:xfrm>
            <a:prstGeom prst="rect">
              <a:avLst/>
            </a:prstGeom>
            <a:ln>
              <a:solidFill>
                <a:schemeClr val="tx1"/>
              </a:solidFill>
            </a:ln>
          </p:spPr>
        </p:pic>
        <p:sp>
          <p:nvSpPr>
            <p:cNvPr id="8" name="Rectangle 7"/>
            <p:cNvSpPr/>
            <p:nvPr/>
          </p:nvSpPr>
          <p:spPr>
            <a:xfrm>
              <a:off x="10406742" y="2977822"/>
              <a:ext cx="870857" cy="468086"/>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9" name="Rectangle 8"/>
            <p:cNvSpPr/>
            <p:nvPr/>
          </p:nvSpPr>
          <p:spPr>
            <a:xfrm>
              <a:off x="1108934" y="4102591"/>
              <a:ext cx="947761" cy="24080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61312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Affichage réduit des résultats de recherche</a:t>
            </a:r>
          </a:p>
        </p:txBody>
      </p:sp>
      <p:sp>
        <p:nvSpPr>
          <p:cNvPr id="3" name="Text Placeholder 2"/>
          <p:cNvSpPr>
            <a:spLocks noGrp="1"/>
          </p:cNvSpPr>
          <p:nvPr>
            <p:ph type="body" sz="quarter" idx="13"/>
          </p:nvPr>
        </p:nvSpPr>
        <p:spPr>
          <a:xfrm>
            <a:off x="1933887" y="1617051"/>
            <a:ext cx="9245287" cy="3186113"/>
          </a:xfrm>
        </p:spPr>
        <p:txBody>
          <a:bodyPr>
            <a:normAutofit/>
          </a:bodyPr>
          <a:lstStyle/>
          <a:p>
            <a:pPr marL="357188" indent="-357188"/>
            <a:r>
              <a:rPr lang="fr-CA" sz="2200" dirty="0"/>
              <a:t>Voici à quoi ressemble une liste réduite:</a:t>
            </a:r>
          </a:p>
        </p:txBody>
      </p:sp>
      <p:grpSp>
        <p:nvGrpSpPr>
          <p:cNvPr id="7" name="Group 6"/>
          <p:cNvGrpSpPr/>
          <p:nvPr/>
        </p:nvGrpSpPr>
        <p:grpSpPr>
          <a:xfrm>
            <a:off x="1774847" y="2039847"/>
            <a:ext cx="9045326" cy="2904512"/>
            <a:chOff x="1415845" y="2599578"/>
            <a:chExt cx="9535886" cy="2904512"/>
          </a:xfrm>
        </p:grpSpPr>
        <p:pic>
          <p:nvPicPr>
            <p:cNvPr id="4" name="Picture 3"/>
            <p:cNvPicPr>
              <a:picLocks noChangeAspect="1"/>
            </p:cNvPicPr>
            <p:nvPr/>
          </p:nvPicPr>
          <p:blipFill>
            <a:blip r:embed="rId2"/>
            <a:stretch>
              <a:fillRect/>
            </a:stretch>
          </p:blipFill>
          <p:spPr>
            <a:xfrm>
              <a:off x="1415845" y="2623458"/>
              <a:ext cx="9535886" cy="2880632"/>
            </a:xfrm>
            <a:prstGeom prst="rect">
              <a:avLst/>
            </a:prstGeom>
          </p:spPr>
        </p:pic>
        <p:sp>
          <p:nvSpPr>
            <p:cNvPr id="5" name="Right Arrow 4"/>
            <p:cNvSpPr/>
            <p:nvPr/>
          </p:nvSpPr>
          <p:spPr>
            <a:xfrm rot="9207874">
              <a:off x="3616561" y="3359252"/>
              <a:ext cx="768657" cy="317670"/>
            </a:xfrm>
            <a:prstGeom prst="rightArrow">
              <a:avLst/>
            </a:prstGeom>
            <a:solidFill>
              <a:srgbClr val="7FBC4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933815" y="2599578"/>
              <a:ext cx="751114" cy="293580"/>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8" name="Rectangle 7"/>
          <p:cNvSpPr/>
          <p:nvPr/>
        </p:nvSpPr>
        <p:spPr>
          <a:xfrm>
            <a:off x="1933888" y="4968239"/>
            <a:ext cx="9404470" cy="769441"/>
          </a:xfrm>
          <a:prstGeom prst="rect">
            <a:avLst/>
          </a:prstGeom>
        </p:spPr>
        <p:txBody>
          <a:bodyPr wrap="square">
            <a:spAutoFit/>
          </a:bodyPr>
          <a:lstStyle/>
          <a:p>
            <a:pPr marL="342900" indent="-342900">
              <a:buFont typeface="Arial" panose="020B0604020202020204" pitchFamily="34" charset="0"/>
              <a:buChar char="•"/>
            </a:pPr>
            <a:r>
              <a:rPr lang="fr-CA" sz="2200" dirty="0"/>
              <a:t>Faire défiler la liste à gauche et cliquez sur la localisation à mettre à jour</a:t>
            </a:r>
          </a:p>
          <a:p>
            <a:pPr marL="342900" indent="-342900">
              <a:buFont typeface="Arial" panose="020B0604020202020204" pitchFamily="34" charset="0"/>
              <a:buChar char="•"/>
            </a:pPr>
            <a:r>
              <a:rPr lang="fr-CA" sz="2200" dirty="0"/>
              <a:t>Vous pouvez retourner à la liste élargie en cliquant sur « liste élargie »</a:t>
            </a:r>
          </a:p>
        </p:txBody>
      </p:sp>
      <p:sp>
        <p:nvSpPr>
          <p:cNvPr id="9" name="ZoneTexte 8">
            <a:extLst>
              <a:ext uri="{FF2B5EF4-FFF2-40B4-BE49-F238E27FC236}">
                <a16:creationId xmlns:a16="http://schemas.microsoft.com/office/drawing/2014/main" id="{632E515D-9128-95AB-47F6-A8F52BE5E4AD}"/>
              </a:ext>
            </a:extLst>
          </p:cNvPr>
          <p:cNvSpPr txBox="1"/>
          <p:nvPr/>
        </p:nvSpPr>
        <p:spPr>
          <a:xfrm>
            <a:off x="426127" y="2616995"/>
            <a:ext cx="1100831" cy="646331"/>
          </a:xfrm>
          <a:prstGeom prst="rect">
            <a:avLst/>
          </a:prstGeom>
          <a:noFill/>
        </p:spPr>
        <p:txBody>
          <a:bodyPr wrap="square" rtlCol="0">
            <a:spAutoFit/>
          </a:bodyPr>
          <a:lstStyle/>
          <a:p>
            <a:r>
              <a:rPr lang="fr-CA" dirty="0"/>
              <a:t>()(French Image)</a:t>
            </a:r>
          </a:p>
        </p:txBody>
      </p:sp>
    </p:spTree>
    <p:extLst>
      <p:ext uri="{BB962C8B-B14F-4D97-AF65-F5344CB8AC3E}">
        <p14:creationId xmlns:p14="http://schemas.microsoft.com/office/powerpoint/2010/main" val="99035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A" dirty="0"/>
              <a:t>Résultats de recherche</a:t>
            </a:r>
          </a:p>
        </p:txBody>
      </p:sp>
      <p:sp>
        <p:nvSpPr>
          <p:cNvPr id="9" name="Text Placeholder 8"/>
          <p:cNvSpPr>
            <a:spLocks noGrp="1"/>
          </p:cNvSpPr>
          <p:nvPr>
            <p:ph type="body" sz="quarter" idx="10"/>
          </p:nvPr>
        </p:nvSpPr>
        <p:spPr>
          <a:xfrm>
            <a:off x="478971" y="1802019"/>
            <a:ext cx="2775858" cy="4013316"/>
          </a:xfrm>
        </p:spPr>
        <p:txBody>
          <a:bodyPr vert="horz" lIns="91440" tIns="45720" rIns="91440" bIns="45720" rtlCol="0" anchor="t">
            <a:normAutofit lnSpcReduction="10000"/>
          </a:bodyPr>
          <a:lstStyle/>
          <a:p>
            <a:pPr marL="156210" indent="-156210"/>
            <a:r>
              <a:rPr lang="fr-CA" dirty="0">
                <a:cs typeface="Arial"/>
              </a:rPr>
              <a:t>Les détails de localisation se trouvent à droite de la liste. Dérouler vers le bas pour voir tous les détails</a:t>
            </a:r>
            <a:endParaRPr lang="fr-FR">
              <a:cs typeface="Arial"/>
            </a:endParaRPr>
          </a:p>
          <a:p>
            <a:pPr marL="156210" indent="-156210"/>
            <a:r>
              <a:rPr lang="fr-CA" dirty="0"/>
              <a:t>Cliquez sur « statut de localisation » pour sauter à la section Statut ou faire dérouler vers le bas.</a:t>
            </a:r>
          </a:p>
        </p:txBody>
      </p:sp>
      <p:grpSp>
        <p:nvGrpSpPr>
          <p:cNvPr id="12" name="Group 11"/>
          <p:cNvGrpSpPr/>
          <p:nvPr/>
        </p:nvGrpSpPr>
        <p:grpSpPr>
          <a:xfrm>
            <a:off x="3254829" y="1802019"/>
            <a:ext cx="8585879" cy="3364555"/>
            <a:chOff x="3410178" y="1917207"/>
            <a:chExt cx="8585879" cy="3364555"/>
          </a:xfrm>
        </p:grpSpPr>
        <p:pic>
          <p:nvPicPr>
            <p:cNvPr id="10" name="Picture 9"/>
            <p:cNvPicPr>
              <a:picLocks noChangeAspect="1"/>
            </p:cNvPicPr>
            <p:nvPr/>
          </p:nvPicPr>
          <p:blipFill>
            <a:blip r:embed="rId2"/>
            <a:stretch>
              <a:fillRect/>
            </a:stretch>
          </p:blipFill>
          <p:spPr>
            <a:xfrm>
              <a:off x="3410178" y="1917207"/>
              <a:ext cx="8585879" cy="3364555"/>
            </a:xfrm>
            <a:prstGeom prst="rect">
              <a:avLst/>
            </a:prstGeom>
          </p:spPr>
        </p:pic>
        <p:sp>
          <p:nvSpPr>
            <p:cNvPr id="11" name="Rectangle 10"/>
            <p:cNvSpPr/>
            <p:nvPr/>
          </p:nvSpPr>
          <p:spPr>
            <a:xfrm>
              <a:off x="10844277" y="2917371"/>
              <a:ext cx="836094"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2" name="ZoneTexte 1">
            <a:extLst>
              <a:ext uri="{FF2B5EF4-FFF2-40B4-BE49-F238E27FC236}">
                <a16:creationId xmlns:a16="http://schemas.microsoft.com/office/drawing/2014/main" id="{16CACB51-2DED-49E2-800E-5CD60251B501}"/>
              </a:ext>
            </a:extLst>
          </p:cNvPr>
          <p:cNvSpPr txBox="1"/>
          <p:nvPr/>
        </p:nvSpPr>
        <p:spPr>
          <a:xfrm>
            <a:off x="9312676" y="1100831"/>
            <a:ext cx="2528032" cy="369332"/>
          </a:xfrm>
          <a:prstGeom prst="rect">
            <a:avLst/>
          </a:prstGeom>
          <a:noFill/>
        </p:spPr>
        <p:txBody>
          <a:bodyPr wrap="square" rtlCol="0">
            <a:spAutoFit/>
          </a:bodyPr>
          <a:lstStyle/>
          <a:p>
            <a:r>
              <a:rPr lang="fr-CA" dirty="0"/>
              <a:t>()(French IMAGE)</a:t>
            </a:r>
          </a:p>
        </p:txBody>
      </p:sp>
    </p:spTree>
    <p:extLst>
      <p:ext uri="{BB962C8B-B14F-4D97-AF65-F5344CB8AC3E}">
        <p14:creationId xmlns:p14="http://schemas.microsoft.com/office/powerpoint/2010/main" val="111106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Liste d’avis</a:t>
            </a:r>
          </a:p>
        </p:txBody>
      </p:sp>
      <p:sp>
        <p:nvSpPr>
          <p:cNvPr id="3" name="Text Placeholder 2"/>
          <p:cNvSpPr>
            <a:spLocks noGrp="1"/>
          </p:cNvSpPr>
          <p:nvPr>
            <p:ph type="body" sz="quarter" idx="10"/>
          </p:nvPr>
        </p:nvSpPr>
        <p:spPr>
          <a:xfrm>
            <a:off x="8626805" y="1937656"/>
            <a:ext cx="3418238" cy="4082143"/>
          </a:xfrm>
        </p:spPr>
        <p:txBody>
          <a:bodyPr>
            <a:noAutofit/>
          </a:bodyPr>
          <a:lstStyle/>
          <a:p>
            <a:pPr lvl="0">
              <a:lnSpc>
                <a:spcPct val="100000"/>
              </a:lnSpc>
              <a:defRPr/>
            </a:pPr>
            <a:r>
              <a:rPr lang="fr-CA" sz="2000" dirty="0">
                <a:solidFill>
                  <a:srgbClr val="404040"/>
                </a:solidFill>
              </a:rPr>
              <a:t>Ceci est la liste des propriétaires d’infrastructure qui ont été avisés et leur statut actuel  </a:t>
            </a:r>
          </a:p>
          <a:p>
            <a:pPr lvl="0">
              <a:lnSpc>
                <a:spcPct val="100000"/>
              </a:lnSpc>
              <a:defRPr/>
            </a:pPr>
            <a:r>
              <a:rPr lang="fr-CA" sz="2000" dirty="0">
                <a:solidFill>
                  <a:srgbClr val="404040"/>
                </a:solidFill>
              </a:rPr>
              <a:t>Le statut par défaut est « Avis envoyé »</a:t>
            </a:r>
          </a:p>
          <a:p>
            <a:pPr lvl="0">
              <a:lnSpc>
                <a:spcPct val="100000"/>
              </a:lnSpc>
              <a:defRPr/>
            </a:pPr>
            <a:r>
              <a:rPr lang="fr-CA" sz="2000" dirty="0">
                <a:solidFill>
                  <a:srgbClr val="404040"/>
                </a:solidFill>
              </a:rPr>
              <a:t>Les avis dont vous êtes responsables de mettre à jour montre une option « Vérifier ». Il pourrait y en avoir plus d’un, selon vos paramètres</a:t>
            </a:r>
          </a:p>
          <a:p>
            <a:pPr>
              <a:lnSpc>
                <a:spcPct val="100000"/>
              </a:lnSpc>
            </a:pPr>
            <a:endParaRPr lang="fr-CA" sz="2000" dirty="0"/>
          </a:p>
        </p:txBody>
      </p:sp>
      <p:sp>
        <p:nvSpPr>
          <p:cNvPr id="7" name="TextBox 6"/>
          <p:cNvSpPr txBox="1"/>
          <p:nvPr/>
        </p:nvSpPr>
        <p:spPr>
          <a:xfrm>
            <a:off x="-115410" y="6169912"/>
            <a:ext cx="12307410" cy="707886"/>
          </a:xfrm>
          <a:prstGeom prst="rect">
            <a:avLst/>
          </a:prstGeom>
          <a:noFill/>
        </p:spPr>
        <p:txBody>
          <a:bodyPr wrap="square" lIns="91440" tIns="45720" rIns="91440" bIns="45720" rtlCol="0" anchor="t">
            <a:spAutoFit/>
          </a:bodyPr>
          <a:lstStyle/>
          <a:p>
            <a:pPr algn="ctr"/>
            <a:r>
              <a:rPr lang="en-US" sz="2000" b="1" dirty="0">
                <a:solidFill>
                  <a:schemeClr val="bg1"/>
                </a:solidFill>
                <a:cs typeface="Arial"/>
              </a:rPr>
              <a:t>*</a:t>
            </a:r>
            <a:r>
              <a:rPr lang="fr-CA" sz="2000" b="1" dirty="0">
                <a:solidFill>
                  <a:schemeClr val="bg1"/>
                </a:solidFill>
                <a:cs typeface="Arial"/>
              </a:rPr>
              <a:t>Une renégociation doit être une entente mutuelle entre le propriétaire d’infrastructure/LDSF et le responsable d’excavation *</a:t>
            </a:r>
            <a:endParaRPr lang="fr-CA" sz="2000" b="1" dirty="0">
              <a:solidFill>
                <a:schemeClr val="bg1"/>
              </a:solidFill>
              <a:cs typeface="Arial" panose="020B0604020202020204" pitchFamily="34" charset="0"/>
            </a:endParaRPr>
          </a:p>
        </p:txBody>
      </p:sp>
      <p:pic>
        <p:nvPicPr>
          <p:cNvPr id="6" name="Picture 5" descr="A screenshot of a computer&#10;&#10;Description automatically generated with medium confidence">
            <a:extLst>
              <a:ext uri="{FF2B5EF4-FFF2-40B4-BE49-F238E27FC236}">
                <a16:creationId xmlns:a16="http://schemas.microsoft.com/office/drawing/2014/main" id="{3B0822CA-3011-4110-CE00-86C627A50DDB}"/>
              </a:ext>
            </a:extLst>
          </p:cNvPr>
          <p:cNvPicPr>
            <a:picLocks noChangeAspect="1"/>
          </p:cNvPicPr>
          <p:nvPr/>
        </p:nvPicPr>
        <p:blipFill>
          <a:blip r:embed="rId3"/>
          <a:stretch>
            <a:fillRect/>
          </a:stretch>
        </p:blipFill>
        <p:spPr>
          <a:xfrm>
            <a:off x="146957" y="1812075"/>
            <a:ext cx="8580389" cy="3852720"/>
          </a:xfrm>
          <a:prstGeom prst="rect">
            <a:avLst/>
          </a:prstGeom>
        </p:spPr>
      </p:pic>
      <p:sp>
        <p:nvSpPr>
          <p:cNvPr id="9" name="Rectangle 8">
            <a:extLst>
              <a:ext uri="{FF2B5EF4-FFF2-40B4-BE49-F238E27FC236}">
                <a16:creationId xmlns:a16="http://schemas.microsoft.com/office/drawing/2014/main" id="{594626E9-DBEE-2E11-533D-AE0C55F898F2}"/>
              </a:ext>
            </a:extLst>
          </p:cNvPr>
          <p:cNvSpPr/>
          <p:nvPr/>
        </p:nvSpPr>
        <p:spPr>
          <a:xfrm>
            <a:off x="146957" y="2453832"/>
            <a:ext cx="2627453" cy="393539"/>
          </a:xfrm>
          <a:prstGeom prst="rect">
            <a:avLst/>
          </a:prstGeom>
          <a:noFill/>
          <a:ln w="508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a:extLst>
              <a:ext uri="{FF2B5EF4-FFF2-40B4-BE49-F238E27FC236}">
                <a16:creationId xmlns:a16="http://schemas.microsoft.com/office/drawing/2014/main" id="{1F278970-E9AE-1A7C-0EFC-0BF86A7B56E5}"/>
              </a:ext>
            </a:extLst>
          </p:cNvPr>
          <p:cNvSpPr/>
          <p:nvPr/>
        </p:nvSpPr>
        <p:spPr>
          <a:xfrm>
            <a:off x="6215449" y="2940908"/>
            <a:ext cx="1194277" cy="300002"/>
          </a:xfrm>
          <a:prstGeom prst="rect">
            <a:avLst/>
          </a:prstGeom>
          <a:noFill/>
          <a:ln w="508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Rectangle 13">
            <a:extLst>
              <a:ext uri="{FF2B5EF4-FFF2-40B4-BE49-F238E27FC236}">
                <a16:creationId xmlns:a16="http://schemas.microsoft.com/office/drawing/2014/main" id="{A14E083A-0CD7-2648-F275-A2BF56D76C6B}"/>
              </a:ext>
            </a:extLst>
          </p:cNvPr>
          <p:cNvSpPr/>
          <p:nvPr/>
        </p:nvSpPr>
        <p:spPr>
          <a:xfrm>
            <a:off x="7409726" y="5251990"/>
            <a:ext cx="608539" cy="300002"/>
          </a:xfrm>
          <a:prstGeom prst="rect">
            <a:avLst/>
          </a:prstGeom>
          <a:noFill/>
          <a:ln w="508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66516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93" y="292104"/>
            <a:ext cx="8549197" cy="1021224"/>
          </a:xfrm>
        </p:spPr>
        <p:txBody>
          <a:bodyPr>
            <a:normAutofit fontScale="90000"/>
          </a:bodyPr>
          <a:lstStyle/>
          <a:p>
            <a:r>
              <a:rPr lang="fr-CA" dirty="0">
                <a:latin typeface="Arial Black" panose="020B0A04020102020204" pitchFamily="34" charset="0"/>
                <a:ea typeface="Arial" charset="0"/>
                <a:cs typeface="Arial" charset="0"/>
              </a:rPr>
              <a:t>Vue d’ensemble des calendriers de localisation</a:t>
            </a:r>
            <a:br>
              <a:rPr lang="fr-CA" dirty="0">
                <a:latin typeface="Arial Black" panose="020B0A04020102020204" pitchFamily="34" charset="0"/>
                <a:ea typeface="Arial" charset="0"/>
                <a:cs typeface="Arial" charset="0"/>
              </a:rPr>
            </a:br>
            <a:r>
              <a:rPr lang="fr-CA" sz="1400" dirty="0">
                <a:latin typeface="Arial Black" panose="020B0A04020102020204" pitchFamily="34" charset="0"/>
                <a:ea typeface="Arial" charset="0"/>
                <a:cs typeface="Arial" charset="0"/>
              </a:rPr>
              <a:t>Demande de localisation standard</a:t>
            </a:r>
            <a:br>
              <a:rPr lang="fr-CA" sz="2000" dirty="0">
                <a:latin typeface="Arial Black" panose="020B0A04020102020204" pitchFamily="34" charset="0"/>
                <a:ea typeface="Arial" charset="0"/>
                <a:cs typeface="Arial" charset="0"/>
              </a:rPr>
            </a:br>
            <a:endParaRPr lang="fr-CA" sz="2000" dirty="0">
              <a:latin typeface="Arial Black" panose="020B0A04020102020204" pitchFamily="34" charset="0"/>
            </a:endParaRPr>
          </a:p>
        </p:txBody>
      </p:sp>
      <p:sp>
        <p:nvSpPr>
          <p:cNvPr id="5" name="Rounded Rectangle 4"/>
          <p:cNvSpPr/>
          <p:nvPr/>
        </p:nvSpPr>
        <p:spPr>
          <a:xfrm>
            <a:off x="2013933"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8800" b="1" dirty="0">
                <a:solidFill>
                  <a:schemeClr val="bg1"/>
                </a:solidFill>
              </a:rPr>
              <a:t>5</a:t>
            </a:r>
            <a:endParaRPr lang="fr-CA" sz="16600" b="1" dirty="0">
              <a:solidFill>
                <a:schemeClr val="bg1"/>
              </a:solidFill>
            </a:endParaRPr>
          </a:p>
          <a:p>
            <a:pPr algn="ctr"/>
            <a:r>
              <a:rPr lang="fr-CA" sz="2000" b="1" dirty="0">
                <a:solidFill>
                  <a:schemeClr val="bg1"/>
                </a:solidFill>
              </a:rPr>
              <a:t>Jours ouvrables</a:t>
            </a:r>
          </a:p>
        </p:txBody>
      </p:sp>
      <p:sp>
        <p:nvSpPr>
          <p:cNvPr id="6" name="TextBox 5"/>
          <p:cNvSpPr txBox="1"/>
          <p:nvPr/>
        </p:nvSpPr>
        <p:spPr>
          <a:xfrm>
            <a:off x="1564581" y="4273541"/>
            <a:ext cx="4196139" cy="1538883"/>
          </a:xfrm>
          <a:prstGeom prst="rect">
            <a:avLst/>
          </a:prstGeom>
          <a:noFill/>
        </p:spPr>
        <p:txBody>
          <a:bodyPr wrap="square" rtlCol="0">
            <a:spAutoFit/>
          </a:bodyPr>
          <a:lstStyle/>
          <a:p>
            <a:pPr algn="ctr"/>
            <a:r>
              <a:rPr lang="fr-CA" sz="2000" dirty="0"/>
              <a:t>Les membres doivent compléter une localisation moins de 5 jours ouvrables après avoir reçu une demande de localisation standard.</a:t>
            </a:r>
          </a:p>
          <a:p>
            <a:pPr algn="ctr"/>
            <a:r>
              <a:rPr lang="fr-CA" sz="1400" b="1" dirty="0"/>
              <a:t>S.6 (3) de la Loi</a:t>
            </a:r>
          </a:p>
        </p:txBody>
      </p:sp>
      <p:sp>
        <p:nvSpPr>
          <p:cNvPr id="8" name="TextBox 7"/>
          <p:cNvSpPr txBox="1"/>
          <p:nvPr/>
        </p:nvSpPr>
        <p:spPr>
          <a:xfrm>
            <a:off x="6688489" y="4308393"/>
            <a:ext cx="3490701" cy="1846659"/>
          </a:xfrm>
          <a:prstGeom prst="rect">
            <a:avLst/>
          </a:prstGeom>
          <a:noFill/>
        </p:spPr>
        <p:txBody>
          <a:bodyPr wrap="square" rtlCol="0">
            <a:spAutoFit/>
          </a:bodyPr>
          <a:lstStyle/>
          <a:p>
            <a:pPr algn="ctr"/>
            <a:r>
              <a:rPr lang="fr-CA" sz="2000" dirty="0"/>
              <a:t>Les membres doivent fournir une mise à jour à 360 Feedback moins de 3 jours ouvrables après avoir complété la localisation</a:t>
            </a:r>
            <a:r>
              <a:rPr lang="fr-CA" dirty="0"/>
              <a:t>. </a:t>
            </a:r>
          </a:p>
          <a:p>
            <a:pPr algn="ctr"/>
            <a:r>
              <a:rPr lang="fr-CA" sz="1400" b="1" dirty="0"/>
              <a:t>S.14 (1) de la Loi</a:t>
            </a:r>
          </a:p>
        </p:txBody>
      </p:sp>
      <p:sp>
        <p:nvSpPr>
          <p:cNvPr id="9" name="Rounded Rectangle 8"/>
          <p:cNvSpPr/>
          <p:nvPr/>
        </p:nvSpPr>
        <p:spPr>
          <a:xfrm>
            <a:off x="6688489"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8800" b="1" dirty="0">
                <a:solidFill>
                  <a:schemeClr val="bg1"/>
                </a:solidFill>
              </a:rPr>
              <a:t>3</a:t>
            </a:r>
            <a:endParaRPr lang="fr-CA" sz="16600" b="1" dirty="0">
              <a:solidFill>
                <a:schemeClr val="bg1"/>
              </a:solidFill>
            </a:endParaRPr>
          </a:p>
          <a:p>
            <a:pPr algn="ctr"/>
            <a:r>
              <a:rPr lang="fr-CA" sz="2000" b="1" dirty="0">
                <a:solidFill>
                  <a:schemeClr val="bg1"/>
                </a:solidFill>
              </a:rPr>
              <a:t>Jours ouvrables</a:t>
            </a:r>
          </a:p>
        </p:txBody>
      </p:sp>
      <p:sp>
        <p:nvSpPr>
          <p:cNvPr id="3" name="Plus Sign 2">
            <a:extLst>
              <a:ext uri="{FF2B5EF4-FFF2-40B4-BE49-F238E27FC236}">
                <a16:creationId xmlns:a16="http://schemas.microsoft.com/office/drawing/2014/main" id="{B34DF2A3-C2F8-6DBD-E6D1-9C14BCF6E602}"/>
              </a:ext>
            </a:extLst>
          </p:cNvPr>
          <p:cNvSpPr/>
          <p:nvPr/>
        </p:nvSpPr>
        <p:spPr>
          <a:xfrm>
            <a:off x="5639361" y="2584459"/>
            <a:ext cx="914400" cy="9144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16638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Liste d’avis</a:t>
            </a:r>
          </a:p>
        </p:txBody>
      </p:sp>
      <p:sp>
        <p:nvSpPr>
          <p:cNvPr id="3" name="Text Placeholder 2"/>
          <p:cNvSpPr>
            <a:spLocks noGrp="1"/>
          </p:cNvSpPr>
          <p:nvPr>
            <p:ph type="body" sz="quarter" idx="10"/>
          </p:nvPr>
        </p:nvSpPr>
        <p:spPr>
          <a:xfrm>
            <a:off x="8926287" y="1546540"/>
            <a:ext cx="3118756" cy="4020247"/>
          </a:xfrm>
        </p:spPr>
        <p:txBody>
          <a:bodyPr>
            <a:noAutofit/>
          </a:bodyPr>
          <a:lstStyle/>
          <a:p>
            <a:pPr lvl="0">
              <a:lnSpc>
                <a:spcPct val="100000"/>
              </a:lnSpc>
              <a:defRPr/>
            </a:pPr>
            <a:r>
              <a:rPr lang="fr-CA" sz="2000" dirty="0">
                <a:solidFill>
                  <a:srgbClr val="404040"/>
                </a:solidFill>
              </a:rPr>
              <a:t>Utilisez la barre horizontale au bas pour voir les informations et toute les notes s’adressant à tous les membres. </a:t>
            </a:r>
            <a:endParaRPr lang="en-CA" sz="2000" dirty="0"/>
          </a:p>
        </p:txBody>
      </p:sp>
      <p:sp>
        <p:nvSpPr>
          <p:cNvPr id="6" name="Right Arrow 5"/>
          <p:cNvSpPr/>
          <p:nvPr/>
        </p:nvSpPr>
        <p:spPr>
          <a:xfrm rot="19560376">
            <a:off x="2880338" y="5235648"/>
            <a:ext cx="770753" cy="484632"/>
          </a:xfrm>
          <a:prstGeom prst="rightArrow">
            <a:avLst/>
          </a:prstGeom>
          <a:solidFill>
            <a:srgbClr val="7FBC4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screenshot of a computer&#10;&#10;Description automatically generated with medium confidence">
            <a:extLst>
              <a:ext uri="{FF2B5EF4-FFF2-40B4-BE49-F238E27FC236}">
                <a16:creationId xmlns:a16="http://schemas.microsoft.com/office/drawing/2014/main" id="{6096D0A4-B95C-66F6-F1BB-B04CFCAF052E}"/>
              </a:ext>
            </a:extLst>
          </p:cNvPr>
          <p:cNvPicPr>
            <a:picLocks noChangeAspect="1"/>
          </p:cNvPicPr>
          <p:nvPr/>
        </p:nvPicPr>
        <p:blipFill>
          <a:blip r:embed="rId3"/>
          <a:stretch>
            <a:fillRect/>
          </a:stretch>
        </p:blipFill>
        <p:spPr>
          <a:xfrm>
            <a:off x="260164" y="1202084"/>
            <a:ext cx="8295258" cy="3956426"/>
          </a:xfrm>
          <a:prstGeom prst="rect">
            <a:avLst/>
          </a:prstGeom>
        </p:spPr>
      </p:pic>
      <p:sp>
        <p:nvSpPr>
          <p:cNvPr id="4" name="TextBox 6">
            <a:extLst>
              <a:ext uri="{FF2B5EF4-FFF2-40B4-BE49-F238E27FC236}">
                <a16:creationId xmlns:a16="http://schemas.microsoft.com/office/drawing/2014/main" id="{29251EF4-AE80-0081-98AB-5CBECDF05DB6}"/>
              </a:ext>
            </a:extLst>
          </p:cNvPr>
          <p:cNvSpPr txBox="1"/>
          <p:nvPr/>
        </p:nvSpPr>
        <p:spPr>
          <a:xfrm>
            <a:off x="-115410" y="6189581"/>
            <a:ext cx="12307410" cy="707886"/>
          </a:xfrm>
          <a:prstGeom prst="rect">
            <a:avLst/>
          </a:prstGeom>
          <a:noFill/>
        </p:spPr>
        <p:txBody>
          <a:bodyPr wrap="square" lIns="91440" tIns="45720" rIns="91440" bIns="45720" rtlCol="0" anchor="t">
            <a:spAutoFit/>
          </a:bodyPr>
          <a:lstStyle/>
          <a:p>
            <a:pPr algn="ctr"/>
            <a:r>
              <a:rPr lang="en-US" sz="2000" b="1" dirty="0">
                <a:solidFill>
                  <a:schemeClr val="bg1"/>
                </a:solidFill>
                <a:cs typeface="Arial"/>
              </a:rPr>
              <a:t>*</a:t>
            </a:r>
            <a:r>
              <a:rPr lang="fr-CA" sz="2000" b="1" dirty="0">
                <a:solidFill>
                  <a:schemeClr val="bg1"/>
                </a:solidFill>
                <a:cs typeface="Arial"/>
              </a:rPr>
              <a:t>Une renégociation doit être une entente mutuelle entre le propriétaire d’infrastructure/LDSF et le responsable d’excavation *</a:t>
            </a:r>
            <a:endParaRPr lang="fr-CA" sz="2000" b="1" dirty="0">
              <a:solidFill>
                <a:schemeClr val="bg1"/>
              </a:solidFill>
              <a:cs typeface="Arial" panose="020B0604020202020204" pitchFamily="34" charset="0"/>
            </a:endParaRPr>
          </a:p>
        </p:txBody>
      </p:sp>
    </p:spTree>
    <p:extLst>
      <p:ext uri="{BB962C8B-B14F-4D97-AF65-F5344CB8AC3E}">
        <p14:creationId xmlns:p14="http://schemas.microsoft.com/office/powerpoint/2010/main" val="205841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Vérifier la boîte du statut de localisation</a:t>
            </a:r>
          </a:p>
        </p:txBody>
      </p:sp>
      <p:sp>
        <p:nvSpPr>
          <p:cNvPr id="3" name="Text Placeholder 2"/>
          <p:cNvSpPr>
            <a:spLocks noGrp="1"/>
          </p:cNvSpPr>
          <p:nvPr>
            <p:ph type="body" sz="quarter" idx="10"/>
          </p:nvPr>
        </p:nvSpPr>
        <p:spPr>
          <a:xfrm>
            <a:off x="663348" y="3254829"/>
            <a:ext cx="3418795" cy="2703058"/>
          </a:xfrm>
        </p:spPr>
        <p:txBody>
          <a:bodyPr>
            <a:normAutofit/>
          </a:bodyPr>
          <a:lstStyle/>
          <a:p>
            <a:r>
              <a:rPr lang="fr-CA" dirty="0"/>
              <a:t>Cliquez sur « visionner » ouvre la fenêtre du Statut de localisation en mode lecture seulement. Aucune modification n’est possible.</a:t>
            </a:r>
          </a:p>
          <a:p>
            <a:pPr marL="0" indent="0">
              <a:buNone/>
            </a:pPr>
            <a:endParaRPr lang="en-CA" dirty="0"/>
          </a:p>
        </p:txBody>
      </p:sp>
      <p:pic>
        <p:nvPicPr>
          <p:cNvPr id="6" name="Picture 5"/>
          <p:cNvPicPr>
            <a:picLocks noChangeAspect="1"/>
          </p:cNvPicPr>
          <p:nvPr/>
        </p:nvPicPr>
        <p:blipFill>
          <a:blip r:embed="rId2"/>
          <a:stretch>
            <a:fillRect/>
          </a:stretch>
        </p:blipFill>
        <p:spPr>
          <a:xfrm>
            <a:off x="4376057" y="2745464"/>
            <a:ext cx="6853918" cy="3306157"/>
          </a:xfrm>
          <a:prstGeom prst="rect">
            <a:avLst/>
          </a:prstGeom>
          <a:ln>
            <a:solidFill>
              <a:schemeClr val="tx1"/>
            </a:solidFill>
          </a:ln>
        </p:spPr>
      </p:pic>
      <p:grpSp>
        <p:nvGrpSpPr>
          <p:cNvPr id="10" name="Group 9"/>
          <p:cNvGrpSpPr/>
          <p:nvPr/>
        </p:nvGrpSpPr>
        <p:grpSpPr>
          <a:xfrm>
            <a:off x="663348" y="1878633"/>
            <a:ext cx="11039475" cy="581025"/>
            <a:chOff x="663348" y="1878633"/>
            <a:chExt cx="11039475" cy="581025"/>
          </a:xfrm>
        </p:grpSpPr>
        <p:pic>
          <p:nvPicPr>
            <p:cNvPr id="8" name="Picture 7"/>
            <p:cNvPicPr>
              <a:picLocks noChangeAspect="1"/>
            </p:cNvPicPr>
            <p:nvPr/>
          </p:nvPicPr>
          <p:blipFill>
            <a:blip r:embed="rId3"/>
            <a:stretch>
              <a:fillRect/>
            </a:stretch>
          </p:blipFill>
          <p:spPr>
            <a:xfrm>
              <a:off x="663348" y="1878633"/>
              <a:ext cx="11039475" cy="581025"/>
            </a:xfrm>
            <a:prstGeom prst="rect">
              <a:avLst/>
            </a:prstGeom>
            <a:ln>
              <a:solidFill>
                <a:schemeClr val="tx1"/>
              </a:solidFill>
            </a:ln>
          </p:spPr>
        </p:pic>
        <p:sp>
          <p:nvSpPr>
            <p:cNvPr id="9" name="Rectangle 8"/>
            <p:cNvSpPr/>
            <p:nvPr/>
          </p:nvSpPr>
          <p:spPr>
            <a:xfrm>
              <a:off x="10008183" y="1878633"/>
              <a:ext cx="921074" cy="581025"/>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4" name="ZoneTexte 3">
            <a:extLst>
              <a:ext uri="{FF2B5EF4-FFF2-40B4-BE49-F238E27FC236}">
                <a16:creationId xmlns:a16="http://schemas.microsoft.com/office/drawing/2014/main" id="{0CF81386-2C28-87AA-6890-4E85B247770B}"/>
              </a:ext>
            </a:extLst>
          </p:cNvPr>
          <p:cNvSpPr txBox="1"/>
          <p:nvPr/>
        </p:nvSpPr>
        <p:spPr>
          <a:xfrm>
            <a:off x="2512381" y="2745464"/>
            <a:ext cx="1863676" cy="369332"/>
          </a:xfrm>
          <a:prstGeom prst="rect">
            <a:avLst/>
          </a:prstGeom>
          <a:noFill/>
        </p:spPr>
        <p:txBody>
          <a:bodyPr wrap="square" lIns="91440" tIns="45720" rIns="91440" bIns="45720" rtlCol="0" anchor="t">
            <a:spAutoFit/>
          </a:bodyPr>
          <a:lstStyle/>
          <a:p>
            <a:r>
              <a:rPr lang="fr-CA" dirty="0"/>
              <a:t>()</a:t>
            </a:r>
            <a:r>
              <a:rPr lang="fr-CA" dirty="0">
                <a:highlight>
                  <a:srgbClr val="FFFF00"/>
                </a:highlight>
              </a:rPr>
              <a:t>(French images</a:t>
            </a:r>
            <a:r>
              <a:rPr lang="fr-CA" dirty="0"/>
              <a:t>)</a:t>
            </a:r>
          </a:p>
        </p:txBody>
      </p:sp>
    </p:spTree>
    <p:extLst>
      <p:ext uri="{BB962C8B-B14F-4D97-AF65-F5344CB8AC3E}">
        <p14:creationId xmlns:p14="http://schemas.microsoft.com/office/powerpoint/2010/main" val="423931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Statut de localisation – Éditer</a:t>
            </a:r>
          </a:p>
        </p:txBody>
      </p:sp>
      <p:sp>
        <p:nvSpPr>
          <p:cNvPr id="3" name="Text Placeholder 2"/>
          <p:cNvSpPr>
            <a:spLocks noGrp="1"/>
          </p:cNvSpPr>
          <p:nvPr>
            <p:ph type="body" sz="quarter" idx="10"/>
          </p:nvPr>
        </p:nvSpPr>
        <p:spPr>
          <a:xfrm>
            <a:off x="528829" y="1552408"/>
            <a:ext cx="4408714" cy="3838278"/>
          </a:xfrm>
        </p:spPr>
        <p:txBody>
          <a:bodyPr vert="horz" lIns="91440" tIns="45720" rIns="91440" bIns="45720" rtlCol="0" anchor="t">
            <a:normAutofit fontScale="92500"/>
          </a:bodyPr>
          <a:lstStyle/>
          <a:p>
            <a:pPr marL="156210" indent="-156210"/>
            <a:r>
              <a:rPr lang="fr-CA" dirty="0"/>
              <a:t>Pour mettre à jour le statut d’une localisation, cliquez sur « Éditer la demande » près du haut de l’écran</a:t>
            </a:r>
            <a:endParaRPr lang="fr-FR"/>
          </a:p>
          <a:p>
            <a:pPr marL="156210" indent="-156210"/>
            <a:r>
              <a:rPr lang="fr-CA" dirty="0">
                <a:cs typeface="Arial"/>
              </a:rPr>
              <a:t>Une boîte apparaît vous demandant de choisir l’action que vous voulez faire sur la localisation en question. Cliquez « Modifier le statut de localisation »</a:t>
            </a:r>
          </a:p>
          <a:p>
            <a:pPr marL="156210" indent="-156210"/>
            <a:r>
              <a:rPr lang="fr-CA" dirty="0"/>
              <a:t>L’option « Vérification » est maintenant « Éditer ». Cliquez sur « Éditer »</a:t>
            </a:r>
          </a:p>
        </p:txBody>
      </p:sp>
      <p:pic>
        <p:nvPicPr>
          <p:cNvPr id="4" name="Picture 3"/>
          <p:cNvPicPr>
            <a:picLocks noChangeAspect="1"/>
          </p:cNvPicPr>
          <p:nvPr/>
        </p:nvPicPr>
        <p:blipFill>
          <a:blip r:embed="rId2"/>
          <a:stretch>
            <a:fillRect/>
          </a:stretch>
        </p:blipFill>
        <p:spPr>
          <a:xfrm>
            <a:off x="6029389" y="1781286"/>
            <a:ext cx="4238625" cy="590550"/>
          </a:xfrm>
          <a:prstGeom prst="rect">
            <a:avLst/>
          </a:prstGeom>
        </p:spPr>
      </p:pic>
      <p:pic>
        <p:nvPicPr>
          <p:cNvPr id="5" name="Picture 4"/>
          <p:cNvPicPr>
            <a:picLocks noChangeAspect="1"/>
          </p:cNvPicPr>
          <p:nvPr/>
        </p:nvPicPr>
        <p:blipFill>
          <a:blip r:embed="rId3"/>
          <a:stretch>
            <a:fillRect/>
          </a:stretch>
        </p:blipFill>
        <p:spPr>
          <a:xfrm>
            <a:off x="5453127" y="2852737"/>
            <a:ext cx="5391150" cy="1762125"/>
          </a:xfrm>
          <a:prstGeom prst="rect">
            <a:avLst/>
          </a:prstGeom>
          <a:ln>
            <a:solidFill>
              <a:schemeClr val="tx1"/>
            </a:solidFill>
          </a:ln>
        </p:spPr>
      </p:pic>
      <p:grpSp>
        <p:nvGrpSpPr>
          <p:cNvPr id="8" name="Group 7"/>
          <p:cNvGrpSpPr/>
          <p:nvPr/>
        </p:nvGrpSpPr>
        <p:grpSpPr>
          <a:xfrm>
            <a:off x="671512" y="5338763"/>
            <a:ext cx="11001375" cy="619125"/>
            <a:chOff x="671512" y="5338763"/>
            <a:chExt cx="11001375" cy="619125"/>
          </a:xfrm>
        </p:grpSpPr>
        <p:pic>
          <p:nvPicPr>
            <p:cNvPr id="6" name="Picture 5"/>
            <p:cNvPicPr>
              <a:picLocks noChangeAspect="1"/>
            </p:cNvPicPr>
            <p:nvPr/>
          </p:nvPicPr>
          <p:blipFill>
            <a:blip r:embed="rId4"/>
            <a:stretch>
              <a:fillRect/>
            </a:stretch>
          </p:blipFill>
          <p:spPr>
            <a:xfrm>
              <a:off x="671512" y="5338763"/>
              <a:ext cx="11001375" cy="619125"/>
            </a:xfrm>
            <a:prstGeom prst="rect">
              <a:avLst/>
            </a:prstGeom>
            <a:ln>
              <a:solidFill>
                <a:schemeClr val="tx1"/>
              </a:solidFill>
            </a:ln>
          </p:spPr>
        </p:pic>
        <p:sp>
          <p:nvSpPr>
            <p:cNvPr id="7" name="Rectangle 6"/>
            <p:cNvSpPr/>
            <p:nvPr/>
          </p:nvSpPr>
          <p:spPr>
            <a:xfrm>
              <a:off x="10091057" y="5407366"/>
              <a:ext cx="753220"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9" name="Rectangle 8"/>
          <p:cNvSpPr/>
          <p:nvPr/>
        </p:nvSpPr>
        <p:spPr>
          <a:xfrm>
            <a:off x="8715199" y="1707015"/>
            <a:ext cx="1752468" cy="733426"/>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0" name="ZoneTexte 9">
            <a:extLst>
              <a:ext uri="{FF2B5EF4-FFF2-40B4-BE49-F238E27FC236}">
                <a16:creationId xmlns:a16="http://schemas.microsoft.com/office/drawing/2014/main" id="{58877AAA-5971-E155-DE46-A7F6CD7A6A82}"/>
              </a:ext>
            </a:extLst>
          </p:cNvPr>
          <p:cNvSpPr txBox="1"/>
          <p:nvPr/>
        </p:nvSpPr>
        <p:spPr>
          <a:xfrm>
            <a:off x="10844277" y="1864311"/>
            <a:ext cx="1087275" cy="646331"/>
          </a:xfrm>
          <a:prstGeom prst="rect">
            <a:avLst/>
          </a:prstGeom>
          <a:noFill/>
        </p:spPr>
        <p:txBody>
          <a:bodyPr wrap="square" rtlCol="0">
            <a:spAutoFit/>
          </a:bodyPr>
          <a:lstStyle/>
          <a:p>
            <a:r>
              <a:rPr lang="fr-CA" dirty="0"/>
              <a:t>()(French images)</a:t>
            </a:r>
          </a:p>
        </p:txBody>
      </p:sp>
    </p:spTree>
    <p:extLst>
      <p:ext uri="{BB962C8B-B14F-4D97-AF65-F5344CB8AC3E}">
        <p14:creationId xmlns:p14="http://schemas.microsoft.com/office/powerpoint/2010/main" val="165846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CA" dirty="0"/>
              <a:t>Statut de localisation- Éditer</a:t>
            </a:r>
          </a:p>
        </p:txBody>
      </p:sp>
      <p:sp>
        <p:nvSpPr>
          <p:cNvPr id="11" name="Text Placeholder 10"/>
          <p:cNvSpPr>
            <a:spLocks noGrp="1"/>
          </p:cNvSpPr>
          <p:nvPr>
            <p:ph type="body" sz="quarter" idx="10"/>
          </p:nvPr>
        </p:nvSpPr>
        <p:spPr>
          <a:xfrm>
            <a:off x="8011711" y="1307646"/>
            <a:ext cx="3865926" cy="4397722"/>
          </a:xfrm>
        </p:spPr>
        <p:txBody>
          <a:bodyPr vert="horz" lIns="91440" tIns="45720" rIns="91440" bIns="45720" rtlCol="0" anchor="t">
            <a:normAutofit fontScale="85000" lnSpcReduction="20000"/>
          </a:bodyPr>
          <a:lstStyle/>
          <a:p>
            <a:pPr marL="156210" indent="-156210"/>
            <a:r>
              <a:rPr lang="fr-CA" sz="2200" dirty="0">
                <a:solidFill>
                  <a:srgbClr val="404040"/>
                </a:solidFill>
              </a:rPr>
              <a:t>Avis envoyé est le statut original assigné par défaut à une localisation.</a:t>
            </a:r>
            <a:endParaRPr lang="fr-FR"/>
          </a:p>
          <a:p>
            <a:pPr marL="156210" indent="-156210"/>
            <a:r>
              <a:rPr lang="fr-CA" sz="2200" dirty="0">
                <a:cs typeface="Arial"/>
              </a:rPr>
              <a:t>Il y a 2 champs obligatoires à chaque mise à jour – les champs Statut et Réalisé par </a:t>
            </a:r>
            <a:endParaRPr lang="fr-CA" sz="2200" dirty="0"/>
          </a:p>
          <a:p>
            <a:pPr marL="156210" indent="-156210"/>
            <a:r>
              <a:rPr lang="fr-CA" sz="2200" dirty="0"/>
              <a:t>Les autres champs obligatoires varient selon les statuts qui leur ont été assignés. </a:t>
            </a:r>
          </a:p>
          <a:p>
            <a:pPr marL="156210" indent="-156210"/>
            <a:r>
              <a:rPr lang="fr-CA" sz="2200" dirty="0">
                <a:cs typeface="Arial"/>
              </a:rPr>
              <a:t>Si un champ obligatoire n’est pas rempli, le système vous avertira quels champs doivent être complétés avant d’enregistrer le changement. La charte suivante fournie un aperçu détaillé des informations propres à chaque statut.</a:t>
            </a:r>
          </a:p>
        </p:txBody>
      </p:sp>
      <p:pic>
        <p:nvPicPr>
          <p:cNvPr id="3" name="Picture 2"/>
          <p:cNvPicPr>
            <a:picLocks noChangeAspect="1"/>
          </p:cNvPicPr>
          <p:nvPr/>
        </p:nvPicPr>
        <p:blipFill>
          <a:blip r:embed="rId2"/>
          <a:stretch>
            <a:fillRect/>
          </a:stretch>
        </p:blipFill>
        <p:spPr>
          <a:xfrm>
            <a:off x="501214" y="1307646"/>
            <a:ext cx="7400453" cy="4799239"/>
          </a:xfrm>
          <a:prstGeom prst="rect">
            <a:avLst/>
          </a:prstGeom>
        </p:spPr>
      </p:pic>
      <p:sp>
        <p:nvSpPr>
          <p:cNvPr id="12" name="Rectangle 11"/>
          <p:cNvSpPr/>
          <p:nvPr/>
        </p:nvSpPr>
        <p:spPr>
          <a:xfrm>
            <a:off x="611259" y="2328870"/>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611258" y="3086683"/>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2" name="Image 1">
            <a:extLst>
              <a:ext uri="{FF2B5EF4-FFF2-40B4-BE49-F238E27FC236}">
                <a16:creationId xmlns:a16="http://schemas.microsoft.com/office/drawing/2014/main" id="{58DE4274-975F-4BE4-E23A-4C2555187263}"/>
              </a:ext>
            </a:extLst>
          </p:cNvPr>
          <p:cNvPicPr>
            <a:picLocks noChangeAspect="1"/>
          </p:cNvPicPr>
          <p:nvPr/>
        </p:nvPicPr>
        <p:blipFill>
          <a:blip r:embed="rId3"/>
          <a:stretch>
            <a:fillRect/>
          </a:stretch>
        </p:blipFill>
        <p:spPr>
          <a:xfrm>
            <a:off x="8232580" y="5336212"/>
            <a:ext cx="1182727" cy="774259"/>
          </a:xfrm>
          <a:prstGeom prst="rect">
            <a:avLst/>
          </a:prstGeom>
        </p:spPr>
      </p:pic>
    </p:spTree>
    <p:extLst>
      <p:ext uri="{BB962C8B-B14F-4D97-AF65-F5344CB8AC3E}">
        <p14:creationId xmlns:p14="http://schemas.microsoft.com/office/powerpoint/2010/main" val="333990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CA" dirty="0"/>
              <a:t>Considérations importantes concernant les statuts</a:t>
            </a:r>
          </a:p>
        </p:txBody>
      </p:sp>
      <p:sp>
        <p:nvSpPr>
          <p:cNvPr id="2" name="Text Placeholder 10">
            <a:extLst>
              <a:ext uri="{FF2B5EF4-FFF2-40B4-BE49-F238E27FC236}">
                <a16:creationId xmlns:a16="http://schemas.microsoft.com/office/drawing/2014/main" id="{F96976EB-33C6-A55D-3E7E-37C8E053243B}"/>
              </a:ext>
            </a:extLst>
          </p:cNvPr>
          <p:cNvSpPr txBox="1">
            <a:spLocks/>
          </p:cNvSpPr>
          <p:nvPr/>
        </p:nvSpPr>
        <p:spPr>
          <a:xfrm>
            <a:off x="784060" y="1626150"/>
            <a:ext cx="10702474" cy="4397722"/>
          </a:xfrm>
          <a:prstGeom prst="rect">
            <a:avLst/>
          </a:prstGeom>
        </p:spPr>
        <p:txBody>
          <a:bodyPr vert="horz" lIns="91440" tIns="45720" rIns="91440" bIns="45720" rtlCol="0">
            <a:normAutofit/>
          </a:bodyPr>
          <a:lstStyle>
            <a:lvl1pPr marL="156600" indent="-156600" algn="l" defTabSz="914400" rtl="0" eaLnBrk="1" latinLnBrk="0" hangingPunct="1">
              <a:lnSpc>
                <a:spcPct val="90000"/>
              </a:lnSpc>
              <a:spcBef>
                <a:spcPts val="1000"/>
              </a:spcBef>
              <a:buClr>
                <a:srgbClr val="404040"/>
              </a:buClr>
              <a:buFont typeface="Arial"/>
              <a:buChar char="•"/>
              <a:defRPr sz="2400" kern="1200">
                <a:solidFill>
                  <a:schemeClr val="tx1"/>
                </a:solidFill>
                <a:latin typeface="+mn-lt"/>
                <a:ea typeface="+mn-ea"/>
                <a:cs typeface="Arial" panose="020B0604020202020204" pitchFamily="34" charset="0"/>
              </a:defRPr>
            </a:lvl1pPr>
            <a:lvl2pPr marL="361800" indent="-156600" algn="l" defTabSz="914400" rtl="0" eaLnBrk="1" latinLnBrk="0" hangingPunct="1">
              <a:lnSpc>
                <a:spcPct val="90000"/>
              </a:lnSpc>
              <a:spcBef>
                <a:spcPts val="500"/>
              </a:spcBef>
              <a:buClr>
                <a:srgbClr val="82AE42"/>
              </a:buClr>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576000" indent="-156600" algn="l" defTabSz="914400" rtl="0" eaLnBrk="1" latinLnBrk="0" hangingPunct="1">
              <a:lnSpc>
                <a:spcPct val="90000"/>
              </a:lnSpc>
              <a:spcBef>
                <a:spcPts val="500"/>
              </a:spcBef>
              <a:buClr>
                <a:srgbClr val="82AE42"/>
              </a:buClr>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792000" indent="-156600" algn="l" defTabSz="914400" rtl="0" eaLnBrk="1" latinLnBrk="0" hangingPunct="1">
              <a:lnSpc>
                <a:spcPct val="90000"/>
              </a:lnSpc>
              <a:spcBef>
                <a:spcPts val="500"/>
              </a:spcBef>
              <a:buClr>
                <a:srgbClr val="82AE42"/>
              </a:buClr>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008000" indent="-156600" algn="l" defTabSz="914400" rtl="0" eaLnBrk="1" latinLnBrk="0" hangingPunct="1">
              <a:lnSpc>
                <a:spcPct val="90000"/>
              </a:lnSpc>
              <a:spcBef>
                <a:spcPts val="500"/>
              </a:spcBef>
              <a:buClr>
                <a:srgbClr val="82AE42"/>
              </a:buClr>
              <a:buFont typeface="Arial"/>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CA" dirty="0">
                <a:effectLst/>
              </a:rPr>
              <a:t>Complété et Autorisé sont les SEULS statuts conformes</a:t>
            </a:r>
          </a:p>
          <a:p>
            <a:endParaRPr lang="fr-CA" dirty="0">
              <a:effectLst/>
            </a:endParaRPr>
          </a:p>
          <a:p>
            <a:r>
              <a:rPr lang="fr-CA" dirty="0"/>
              <a:t>Si une localisation n’est plus nécessaire </a:t>
            </a:r>
            <a:r>
              <a:rPr lang="fr-CA" dirty="0">
                <a:effectLst/>
              </a:rPr>
              <a:t>(Par exemple, le responsable d’excavation a informer qu’elle n’est plus nécessaire après le début des travaux), veuillez marquer la demande comme « complétée » avec une date de fin de travaux et ajouter une note expliquant la situation.  </a:t>
            </a:r>
            <a:endParaRPr lang="fr-CA" dirty="0"/>
          </a:p>
        </p:txBody>
      </p:sp>
    </p:spTree>
    <p:extLst>
      <p:ext uri="{BB962C8B-B14F-4D97-AF65-F5344CB8AC3E}">
        <p14:creationId xmlns:p14="http://schemas.microsoft.com/office/powerpoint/2010/main" val="233383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A" dirty="0"/>
              <a:t>Statuts de localisation- Éditer</a:t>
            </a:r>
          </a:p>
        </p:txBody>
      </p:sp>
      <p:sp>
        <p:nvSpPr>
          <p:cNvPr id="10" name="Text Placeholder 9"/>
          <p:cNvSpPr>
            <a:spLocks noGrp="1"/>
          </p:cNvSpPr>
          <p:nvPr>
            <p:ph type="body" sz="quarter" idx="10"/>
          </p:nvPr>
        </p:nvSpPr>
        <p:spPr>
          <a:xfrm>
            <a:off x="8327571" y="1295269"/>
            <a:ext cx="3592286" cy="4363811"/>
          </a:xfrm>
        </p:spPr>
        <p:txBody>
          <a:bodyPr>
            <a:noAutofit/>
          </a:bodyPr>
          <a:lstStyle/>
          <a:p>
            <a:r>
              <a:rPr lang="fr-CA" dirty="0">
                <a:solidFill>
                  <a:srgbClr val="404040"/>
                </a:solidFill>
              </a:rPr>
              <a:t>Les champs qui ont le plus souvent besoin de mise à jour incluent:</a:t>
            </a:r>
          </a:p>
          <a:p>
            <a:pPr lvl="1"/>
            <a:r>
              <a:rPr lang="fr-CA" dirty="0">
                <a:solidFill>
                  <a:srgbClr val="404040"/>
                </a:solidFill>
              </a:rPr>
              <a:t>Statuts</a:t>
            </a:r>
          </a:p>
          <a:p>
            <a:pPr lvl="1"/>
            <a:r>
              <a:rPr lang="fr-CA" dirty="0">
                <a:solidFill>
                  <a:srgbClr val="404040"/>
                </a:solidFill>
              </a:rPr>
              <a:t>Réalisé par</a:t>
            </a:r>
          </a:p>
          <a:p>
            <a:pPr lvl="1"/>
            <a:r>
              <a:rPr lang="fr-CA" dirty="0">
                <a:solidFill>
                  <a:srgbClr val="404040"/>
                </a:solidFill>
              </a:rPr>
              <a:t>Date de fermeture</a:t>
            </a:r>
          </a:p>
          <a:p>
            <a:pPr lvl="1"/>
            <a:r>
              <a:rPr lang="fr-CA" dirty="0">
                <a:solidFill>
                  <a:srgbClr val="404040"/>
                </a:solidFill>
              </a:rPr>
              <a:t>Notes</a:t>
            </a:r>
          </a:p>
          <a:p>
            <a:endParaRPr lang="fr-CA" dirty="0">
              <a:solidFill>
                <a:srgbClr val="404040"/>
              </a:solidFill>
            </a:endParaRPr>
          </a:p>
          <a:p>
            <a:r>
              <a:rPr lang="fr-CA" dirty="0">
                <a:solidFill>
                  <a:srgbClr val="404040"/>
                </a:solidFill>
              </a:rPr>
              <a:t>Soyez libre d’utiliser les autres champs disponibles comme il vous semble.</a:t>
            </a:r>
          </a:p>
        </p:txBody>
      </p:sp>
      <p:grpSp>
        <p:nvGrpSpPr>
          <p:cNvPr id="4" name="Group 3"/>
          <p:cNvGrpSpPr/>
          <p:nvPr/>
        </p:nvGrpSpPr>
        <p:grpSpPr>
          <a:xfrm>
            <a:off x="501214" y="1295270"/>
            <a:ext cx="7400453" cy="4799239"/>
            <a:chOff x="501214" y="1295270"/>
            <a:chExt cx="7400453" cy="4799239"/>
          </a:xfrm>
        </p:grpSpPr>
        <p:pic>
          <p:nvPicPr>
            <p:cNvPr id="8" name="Picture 7"/>
            <p:cNvPicPr>
              <a:picLocks noChangeAspect="1"/>
            </p:cNvPicPr>
            <p:nvPr/>
          </p:nvPicPr>
          <p:blipFill>
            <a:blip r:embed="rId3"/>
            <a:stretch>
              <a:fillRect/>
            </a:stretch>
          </p:blipFill>
          <p:spPr>
            <a:xfrm>
              <a:off x="501214" y="1295270"/>
              <a:ext cx="7400453" cy="4799239"/>
            </a:xfrm>
            <a:prstGeom prst="rect">
              <a:avLst/>
            </a:prstGeom>
          </p:spPr>
        </p:pic>
        <p:sp>
          <p:nvSpPr>
            <p:cNvPr id="11" name="Rectangle 10"/>
            <p:cNvSpPr/>
            <p:nvPr/>
          </p:nvSpPr>
          <p:spPr>
            <a:xfrm>
              <a:off x="622590" y="2316494"/>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11"/>
            <p:cNvSpPr/>
            <p:nvPr/>
          </p:nvSpPr>
          <p:spPr>
            <a:xfrm>
              <a:off x="622590" y="3122709"/>
              <a:ext cx="356840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4214430" y="2687280"/>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Rectangle 13"/>
            <p:cNvSpPr/>
            <p:nvPr/>
          </p:nvSpPr>
          <p:spPr>
            <a:xfrm>
              <a:off x="635581" y="5223652"/>
              <a:ext cx="155244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pic>
        <p:nvPicPr>
          <p:cNvPr id="2" name="Image 1">
            <a:extLst>
              <a:ext uri="{FF2B5EF4-FFF2-40B4-BE49-F238E27FC236}">
                <a16:creationId xmlns:a16="http://schemas.microsoft.com/office/drawing/2014/main" id="{B701CE89-E283-F0D3-895D-E7F743FD7AC0}"/>
              </a:ext>
            </a:extLst>
          </p:cNvPr>
          <p:cNvPicPr>
            <a:picLocks noChangeAspect="1"/>
          </p:cNvPicPr>
          <p:nvPr/>
        </p:nvPicPr>
        <p:blipFill>
          <a:blip r:embed="rId4"/>
          <a:stretch>
            <a:fillRect/>
          </a:stretch>
        </p:blipFill>
        <p:spPr>
          <a:xfrm>
            <a:off x="9929105" y="424661"/>
            <a:ext cx="1182727" cy="774259"/>
          </a:xfrm>
          <a:prstGeom prst="rect">
            <a:avLst/>
          </a:prstGeom>
        </p:spPr>
      </p:pic>
    </p:spTree>
    <p:extLst>
      <p:ext uri="{BB962C8B-B14F-4D97-AF65-F5344CB8AC3E}">
        <p14:creationId xmlns:p14="http://schemas.microsoft.com/office/powerpoint/2010/main" val="56642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1844049"/>
              </p:ext>
            </p:extLst>
          </p:nvPr>
        </p:nvGraphicFramePr>
        <p:xfrm>
          <a:off x="119202" y="1051982"/>
          <a:ext cx="11953595" cy="4498406"/>
        </p:xfrm>
        <a:graphic>
          <a:graphicData uri="http://schemas.openxmlformats.org/drawingml/2006/table">
            <a:tbl>
              <a:tblPr firstRow="1" bandRow="1">
                <a:tableStyleId>{93296810-A885-4BE3-A3E7-6D5BEEA58F35}</a:tableStyleId>
              </a:tblPr>
              <a:tblGrid>
                <a:gridCol w="2244854">
                  <a:extLst>
                    <a:ext uri="{9D8B030D-6E8A-4147-A177-3AD203B41FA5}">
                      <a16:colId xmlns:a16="http://schemas.microsoft.com/office/drawing/2014/main" val="237237177"/>
                    </a:ext>
                  </a:extLst>
                </a:gridCol>
                <a:gridCol w="6191575">
                  <a:extLst>
                    <a:ext uri="{9D8B030D-6E8A-4147-A177-3AD203B41FA5}">
                      <a16:colId xmlns:a16="http://schemas.microsoft.com/office/drawing/2014/main" val="2237551092"/>
                    </a:ext>
                  </a:extLst>
                </a:gridCol>
                <a:gridCol w="743429">
                  <a:extLst>
                    <a:ext uri="{9D8B030D-6E8A-4147-A177-3AD203B41FA5}">
                      <a16:colId xmlns:a16="http://schemas.microsoft.com/office/drawing/2014/main" val="4283259920"/>
                    </a:ext>
                  </a:extLst>
                </a:gridCol>
                <a:gridCol w="936000">
                  <a:extLst>
                    <a:ext uri="{9D8B030D-6E8A-4147-A177-3AD203B41FA5}">
                      <a16:colId xmlns:a16="http://schemas.microsoft.com/office/drawing/2014/main" val="3638698993"/>
                    </a:ext>
                  </a:extLst>
                </a:gridCol>
                <a:gridCol w="1189737">
                  <a:extLst>
                    <a:ext uri="{9D8B030D-6E8A-4147-A177-3AD203B41FA5}">
                      <a16:colId xmlns:a16="http://schemas.microsoft.com/office/drawing/2014/main" val="2970473578"/>
                    </a:ext>
                  </a:extLst>
                </a:gridCol>
                <a:gridCol w="648000">
                  <a:extLst>
                    <a:ext uri="{9D8B030D-6E8A-4147-A177-3AD203B41FA5}">
                      <a16:colId xmlns:a16="http://schemas.microsoft.com/office/drawing/2014/main" val="3042500386"/>
                    </a:ext>
                  </a:extLst>
                </a:gridCol>
              </a:tblGrid>
              <a:tr h="363766">
                <a:tc rowSpan="2">
                  <a:txBody>
                    <a:bodyPr/>
                    <a:lstStyle/>
                    <a:p>
                      <a:pPr algn="ctr"/>
                      <a:r>
                        <a:rPr lang="en-CA" sz="1300" dirty="0"/>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CA" sz="1300" dirty="0"/>
                        <a:t>Use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CA" sz="1300" dirty="0"/>
                        <a:t>Mandatory Fields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15117902"/>
                  </a:ext>
                </a:extLst>
              </a:tr>
              <a:tr h="321163">
                <a:tc vMerge="1">
                  <a:txBody>
                    <a:bodyPr/>
                    <a:lstStyle/>
                    <a:p>
                      <a:endParaRPr lang="en-CA" dirty="0"/>
                    </a:p>
                  </a:txBody>
                  <a:tcPr/>
                </a:tc>
                <a:tc vMerge="1">
                  <a:txBody>
                    <a:bodyPr/>
                    <a:lstStyle/>
                    <a:p>
                      <a:endParaRPr lang="en-CA" dirty="0"/>
                    </a:p>
                  </a:txBody>
                  <a:tcPr/>
                </a:tc>
                <a:tc>
                  <a:txBody>
                    <a:bodyPr/>
                    <a:lstStyle/>
                    <a:p>
                      <a:pPr algn="ctr"/>
                      <a:r>
                        <a:rPr lang="en-CA" sz="1300" b="1" dirty="0">
                          <a:solidFill>
                            <a:schemeClr val="bg1"/>
                          </a:solidFill>
                        </a:rPr>
                        <a:t>Closed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CA" sz="1300" b="1" dirty="0">
                          <a:solidFill>
                            <a:schemeClr val="bg1"/>
                          </a:solidFill>
                        </a:rPr>
                        <a:t>Processed By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CA" sz="1300" b="1" dirty="0">
                          <a:solidFill>
                            <a:schemeClr val="bg1"/>
                          </a:solidFill>
                        </a:rPr>
                        <a:t>Renegotiated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CA" sz="1300" b="1" dirty="0">
                          <a:solidFill>
                            <a:schemeClr val="bg1"/>
                          </a:solidFill>
                        </a:rPr>
                        <a:t>Notes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33778802"/>
                  </a:ext>
                </a:extLst>
              </a:tr>
              <a:tr h="363766">
                <a:tc>
                  <a:txBody>
                    <a:bodyPr/>
                    <a:lstStyle/>
                    <a:p>
                      <a:r>
                        <a:rPr lang="en-CA" sz="1300" dirty="0"/>
                        <a:t>Completed</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en-CA" sz="1300" dirty="0"/>
                        <a:t>Locate area was physically</a:t>
                      </a:r>
                      <a:r>
                        <a:rPr lang="en-CA" sz="1300" baseline="0" dirty="0"/>
                        <a:t> marked</a:t>
                      </a:r>
                      <a:endParaRPr lang="en-CA" sz="1300" dirty="0"/>
                    </a:p>
                  </a:txBody>
                  <a:tcPr anchor="ctr">
                    <a:lnT w="12700" cap="flat" cmpd="sng" algn="ctr">
                      <a:solidFill>
                        <a:schemeClr val="bg1"/>
                      </a:solidFill>
                      <a:prstDash val="solid"/>
                      <a:round/>
                      <a:headEnd type="none" w="med" len="med"/>
                      <a:tailEnd type="none" w="med" len="med"/>
                    </a:lnT>
                  </a:tcPr>
                </a:tc>
                <a:tc>
                  <a:txBody>
                    <a:bodyPr/>
                    <a:lstStyle/>
                    <a:p>
                      <a:pPr algn="ctr"/>
                      <a:r>
                        <a:rPr lang="en-CA" sz="1300" dirty="0"/>
                        <a:t>X</a:t>
                      </a:r>
                    </a:p>
                  </a:txBody>
                  <a:tcPr anchor="ctr">
                    <a:lnT w="12700" cap="flat" cmpd="sng" algn="ctr">
                      <a:solidFill>
                        <a:schemeClr val="bg1"/>
                      </a:solidFill>
                      <a:prstDash val="solid"/>
                      <a:round/>
                      <a:headEnd type="none" w="med" len="med"/>
                      <a:tailEnd type="none" w="med" len="med"/>
                    </a:lnT>
                  </a:tcPr>
                </a:tc>
                <a:tc>
                  <a:txBody>
                    <a:bodyPr/>
                    <a:lstStyle/>
                    <a:p>
                      <a:pPr algn="ctr"/>
                      <a:r>
                        <a:rPr lang="en-CA" sz="1300" dirty="0"/>
                        <a:t>X</a:t>
                      </a:r>
                    </a:p>
                  </a:txBody>
                  <a:tcPr anchor="ctr">
                    <a:lnT w="12700" cap="flat" cmpd="sng" algn="ctr">
                      <a:solidFill>
                        <a:schemeClr val="bg1"/>
                      </a:solidFill>
                      <a:prstDash val="solid"/>
                      <a:round/>
                      <a:headEnd type="none" w="med" len="med"/>
                      <a:tailEnd type="none" w="med" len="med"/>
                    </a:lnT>
                  </a:tcPr>
                </a:tc>
                <a:tc>
                  <a:txBody>
                    <a:bodyPr/>
                    <a:lstStyle/>
                    <a:p>
                      <a:pPr algn="ctr" defTabSz="804863"/>
                      <a:endParaRPr lang="en-CA" sz="1300" dirty="0"/>
                    </a:p>
                  </a:txBody>
                  <a:tcPr anchor="ctr">
                    <a:lnT w="12700" cap="flat" cmpd="sng" algn="ctr">
                      <a:solidFill>
                        <a:schemeClr val="bg1"/>
                      </a:solidFill>
                      <a:prstDash val="solid"/>
                      <a:round/>
                      <a:headEnd type="none" w="med" len="med"/>
                      <a:tailEnd type="none" w="med" len="med"/>
                    </a:lnT>
                  </a:tcP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69654406"/>
                  </a:ext>
                </a:extLst>
              </a:tr>
              <a:tr h="363766">
                <a:tc>
                  <a:txBody>
                    <a:bodyPr/>
                    <a:lstStyle/>
                    <a:p>
                      <a:r>
                        <a:rPr lang="en-CA" sz="1300" dirty="0">
                          <a:highlight>
                            <a:srgbClr val="FFFF00"/>
                          </a:highlight>
                        </a:rPr>
                        <a:t>Marked/Completed</a:t>
                      </a:r>
                    </a:p>
                  </a:txBody>
                  <a:tcPr anchor="ctr">
                    <a:lnL w="12700" cap="flat" cmpd="sng" algn="ctr">
                      <a:solidFill>
                        <a:schemeClr val="bg1"/>
                      </a:solidFill>
                      <a:prstDash val="solid"/>
                      <a:round/>
                      <a:headEnd type="none" w="med" len="med"/>
                      <a:tailEnd type="none" w="med" len="med"/>
                    </a:lnL>
                  </a:tcPr>
                </a:tc>
                <a:tc>
                  <a:txBody>
                    <a:bodyPr/>
                    <a:lstStyle/>
                    <a:p>
                      <a:r>
                        <a:rPr lang="en-CA" sz="1300" dirty="0"/>
                        <a:t>Use “Completed”</a:t>
                      </a:r>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897090"/>
                  </a:ext>
                </a:extLst>
              </a:tr>
              <a:tr h="363766">
                <a:tc>
                  <a:txBody>
                    <a:bodyPr/>
                    <a:lstStyle/>
                    <a:p>
                      <a:r>
                        <a:rPr lang="en-CA" sz="1300" dirty="0"/>
                        <a:t>Cleared</a:t>
                      </a:r>
                    </a:p>
                  </a:txBody>
                  <a:tcPr anchor="ctr">
                    <a:lnL w="12700" cap="flat" cmpd="sng" algn="ctr">
                      <a:solidFill>
                        <a:schemeClr val="bg1"/>
                      </a:solidFill>
                      <a:prstDash val="solid"/>
                      <a:round/>
                      <a:headEnd type="none" w="med" len="med"/>
                      <a:tailEnd type="none" w="med" len="med"/>
                    </a:lnL>
                  </a:tcPr>
                </a:tc>
                <a:tc>
                  <a:txBody>
                    <a:bodyPr/>
                    <a:lstStyle/>
                    <a:p>
                      <a:r>
                        <a:rPr lang="en-CA" sz="1300" baseline="0" dirty="0"/>
                        <a:t>The excavation will not affect the infrastructure and paperwork has been provided to the excavator</a:t>
                      </a:r>
                      <a:endParaRPr lang="en-CA" sz="1300" dirty="0"/>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727043383"/>
                  </a:ext>
                </a:extLst>
              </a:tr>
              <a:tr h="363766">
                <a:tc>
                  <a:txBody>
                    <a:bodyPr/>
                    <a:lstStyle/>
                    <a:p>
                      <a:r>
                        <a:rPr lang="en-CA" sz="1300" dirty="0"/>
                        <a:t>Not Completed</a:t>
                      </a:r>
                    </a:p>
                  </a:txBody>
                  <a:tcPr anchor="ctr">
                    <a:lnL w="12700" cap="flat" cmpd="sng" algn="ctr">
                      <a:solidFill>
                        <a:schemeClr val="bg1"/>
                      </a:solidFill>
                      <a:prstDash val="solid"/>
                      <a:round/>
                      <a:headEnd type="none" w="med" len="med"/>
                      <a:tailEnd type="none" w="med" len="med"/>
                    </a:lnL>
                  </a:tcPr>
                </a:tc>
                <a:tc>
                  <a:txBody>
                    <a:bodyPr/>
                    <a:lstStyle/>
                    <a:p>
                      <a:r>
                        <a:rPr lang="en-CA" sz="1300" dirty="0"/>
                        <a:t>Temporary status used when a locate has not been completed</a:t>
                      </a:r>
                    </a:p>
                  </a:txBody>
                  <a:tcPr anchor="ctr"/>
                </a:tc>
                <a:tc>
                  <a:txBody>
                    <a:bodyPr/>
                    <a:lstStyle/>
                    <a:p>
                      <a:pPr algn="ctr"/>
                      <a:endParaRPr lang="en-CA" sz="1300" dirty="0"/>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r>
                        <a:rPr lang="en-CA" sz="1300" dirty="0"/>
                        <a:t>X</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91002400"/>
                  </a:ext>
                </a:extLst>
              </a:tr>
              <a:tr h="568072">
                <a:tc>
                  <a:txBody>
                    <a:bodyPr/>
                    <a:lstStyle/>
                    <a:p>
                      <a:r>
                        <a:rPr lang="en-CA" sz="1300" dirty="0"/>
                        <a:t>Contact Member</a:t>
                      </a:r>
                    </a:p>
                  </a:txBody>
                  <a:tcPr anchor="ctr">
                    <a:lnL w="12700" cap="flat" cmpd="sng" algn="ctr">
                      <a:solidFill>
                        <a:schemeClr val="bg1"/>
                      </a:solidFill>
                      <a:prstDash val="solid"/>
                      <a:round/>
                      <a:headEnd type="none" w="med" len="med"/>
                      <a:tailEnd type="none" w="med" len="med"/>
                    </a:lnL>
                  </a:tcPr>
                </a:tc>
                <a:tc>
                  <a:txBody>
                    <a:bodyPr/>
                    <a:lstStyle/>
                    <a:p>
                      <a:r>
                        <a:rPr lang="en-CA" sz="1300" dirty="0"/>
                        <a:t>Something is preventing the completion of the locate i.e. broken tracer wire, site access needed, etc.</a:t>
                      </a:r>
                    </a:p>
                  </a:txBody>
                  <a:tcPr anchor="ctr"/>
                </a:tc>
                <a:tc>
                  <a:txBody>
                    <a:bodyPr/>
                    <a:lstStyle/>
                    <a:p>
                      <a:pPr algn="ctr"/>
                      <a:endParaRPr lang="en-CA" sz="1300" dirty="0"/>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419288623"/>
                  </a:ext>
                </a:extLst>
              </a:tr>
              <a:tr h="363766">
                <a:tc>
                  <a:txBody>
                    <a:bodyPr/>
                    <a:lstStyle/>
                    <a:p>
                      <a:r>
                        <a:rPr lang="en-CA" sz="1300" dirty="0"/>
                        <a:t>Renegotiated</a:t>
                      </a:r>
                    </a:p>
                  </a:txBody>
                  <a:tcPr anchor="ctr">
                    <a:lnL w="12700" cap="flat" cmpd="sng" algn="ctr">
                      <a:solidFill>
                        <a:schemeClr val="bg1"/>
                      </a:solidFill>
                      <a:prstDash val="solid"/>
                      <a:round/>
                      <a:headEnd type="none" w="med" len="med"/>
                      <a:tailEnd type="none" w="med" len="med"/>
                    </a:lnL>
                  </a:tcPr>
                </a:tc>
                <a:tc>
                  <a:txBody>
                    <a:bodyPr/>
                    <a:lstStyle/>
                    <a:p>
                      <a:r>
                        <a:rPr lang="en-CA" sz="1300" dirty="0"/>
                        <a:t>The excavator and LSP mutually agreed to an alternate locate due date in writing</a:t>
                      </a:r>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r>
                        <a:rPr lang="en-CA" sz="1300" dirty="0"/>
                        <a:t>X</a:t>
                      </a:r>
                    </a:p>
                  </a:txBody>
                  <a:tcPr anchor="ctr"/>
                </a:tc>
                <a:tc>
                  <a:txBody>
                    <a:bodyPr/>
                    <a:lstStyle/>
                    <a:p>
                      <a:pPr algn="ctr"/>
                      <a:r>
                        <a:rPr lang="en-CA" sz="1300" dirty="0"/>
                        <a:t>X</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3099202"/>
                  </a:ext>
                </a:extLst>
              </a:tr>
              <a:tr h="568072">
                <a:tc>
                  <a:txBody>
                    <a:bodyPr/>
                    <a:lstStyle/>
                    <a:p>
                      <a:r>
                        <a:rPr lang="en-CA" sz="1300" dirty="0"/>
                        <a:t>Requestor Must Provide More Info</a:t>
                      </a:r>
                    </a:p>
                  </a:txBody>
                  <a:tcPr anchor="ctr">
                    <a:lnL w="12700" cap="flat" cmpd="sng" algn="ctr">
                      <a:solidFill>
                        <a:schemeClr val="bg1"/>
                      </a:solidFill>
                      <a:prstDash val="solid"/>
                      <a:round/>
                      <a:headEnd type="none" w="med" len="med"/>
                      <a:tailEnd type="none" w="med" len="med"/>
                    </a:lnL>
                  </a:tcPr>
                </a:tc>
                <a:tc>
                  <a:txBody>
                    <a:bodyPr/>
                    <a:lstStyle/>
                    <a:p>
                      <a:r>
                        <a:rPr lang="en-CA" sz="1300" dirty="0"/>
                        <a:t>More information is needed in order to provide a locate response.</a:t>
                      </a:r>
                    </a:p>
                  </a:txBody>
                  <a:tcPr anchor="ctr"/>
                </a:tc>
                <a:tc>
                  <a:txBody>
                    <a:bodyPr/>
                    <a:lstStyle/>
                    <a:p>
                      <a:pPr algn="ctr"/>
                      <a:endParaRPr lang="en-CA" sz="1300" dirty="0"/>
                    </a:p>
                  </a:txBody>
                  <a:tcPr anchor="ctr"/>
                </a:tc>
                <a:tc>
                  <a:txBody>
                    <a:bodyPr/>
                    <a:lstStyle/>
                    <a:p>
                      <a:pPr algn="ctr"/>
                      <a:r>
                        <a:rPr lang="en-CA" sz="1300" dirty="0"/>
                        <a:t>X</a:t>
                      </a:r>
                    </a:p>
                  </a:txBody>
                  <a:tcPr anchor="ctr"/>
                </a:tc>
                <a:tc>
                  <a:txBody>
                    <a:bodyPr/>
                    <a:lstStyle/>
                    <a:p>
                      <a:pPr algn="ctr"/>
                      <a:endParaRPr lang="en-CA" sz="1300" dirty="0"/>
                    </a:p>
                  </a:txBody>
                  <a:tcPr anchor="ctr"/>
                </a:tc>
                <a:tc>
                  <a:txBody>
                    <a:bodyPr/>
                    <a:lstStyle/>
                    <a:p>
                      <a:pPr algn="ctr"/>
                      <a:r>
                        <a:rPr lang="en-CA" sz="1300" dirty="0"/>
                        <a:t>X</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66096052"/>
                  </a:ext>
                </a:extLst>
              </a:tr>
              <a:tr h="568072">
                <a:tc>
                  <a:txBody>
                    <a:bodyPr/>
                    <a:lstStyle/>
                    <a:p>
                      <a:r>
                        <a:rPr lang="en-CA" sz="1300" dirty="0">
                          <a:highlight>
                            <a:srgbClr val="FFFF00"/>
                          </a:highlight>
                        </a:rPr>
                        <a:t>Not Completed/Needs</a:t>
                      </a:r>
                      <a:r>
                        <a:rPr lang="en-CA" sz="1300" baseline="0" dirty="0">
                          <a:highlight>
                            <a:srgbClr val="FFFF00"/>
                          </a:highlight>
                        </a:rPr>
                        <a:t> Additional Info</a:t>
                      </a:r>
                      <a:endParaRPr lang="en-CA" sz="1300" dirty="0">
                        <a:highlight>
                          <a:srgbClr val="FFFF00"/>
                        </a:highlight>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n-CA" sz="1300" dirty="0"/>
                        <a:t>Select</a:t>
                      </a:r>
                      <a:r>
                        <a:rPr lang="en-CA" sz="1300" baseline="0" dirty="0"/>
                        <a:t> the stand alone status “Not Completed” or “Requestor Must Provide More info”</a:t>
                      </a:r>
                      <a:endParaRPr lang="en-CA" sz="1300" dirty="0"/>
                    </a:p>
                  </a:txBody>
                  <a:tcPr anchor="ctr">
                    <a:lnB w="12700" cap="flat" cmpd="sng" algn="ctr">
                      <a:solidFill>
                        <a:schemeClr val="bg1"/>
                      </a:solidFill>
                      <a:prstDash val="solid"/>
                      <a:round/>
                      <a:headEnd type="none" w="med" len="med"/>
                      <a:tailEnd type="none" w="med" len="med"/>
                    </a:lnB>
                  </a:tcPr>
                </a:tc>
                <a:tc>
                  <a:txBody>
                    <a:bodyPr/>
                    <a:lstStyle/>
                    <a:p>
                      <a:pPr algn="ctr"/>
                      <a:endParaRPr lang="en-CA" sz="1300" dirty="0"/>
                    </a:p>
                  </a:txBody>
                  <a:tcPr anchor="ctr">
                    <a:lnB w="12700" cap="flat" cmpd="sng" algn="ctr">
                      <a:solidFill>
                        <a:schemeClr val="bg1"/>
                      </a:solidFill>
                      <a:prstDash val="solid"/>
                      <a:round/>
                      <a:headEnd type="none" w="med" len="med"/>
                      <a:tailEnd type="none" w="med" len="med"/>
                    </a:lnB>
                  </a:tcPr>
                </a:tc>
                <a:tc>
                  <a:txBody>
                    <a:bodyPr/>
                    <a:lstStyle/>
                    <a:p>
                      <a:pPr algn="ctr"/>
                      <a:r>
                        <a:rPr lang="en-CA" sz="1300" dirty="0"/>
                        <a:t>X</a:t>
                      </a:r>
                    </a:p>
                  </a:txBody>
                  <a:tcPr anchor="ctr">
                    <a:lnB w="12700" cap="flat" cmpd="sng" algn="ctr">
                      <a:solidFill>
                        <a:schemeClr val="bg1"/>
                      </a:solidFill>
                      <a:prstDash val="solid"/>
                      <a:round/>
                      <a:headEnd type="none" w="med" len="med"/>
                      <a:tailEnd type="none" w="med" len="med"/>
                    </a:lnB>
                  </a:tcPr>
                </a:tc>
                <a:tc>
                  <a:txBody>
                    <a:bodyPr/>
                    <a:lstStyle/>
                    <a:p>
                      <a:pPr algn="ctr"/>
                      <a:endParaRPr lang="en-CA" sz="1300" dirty="0"/>
                    </a:p>
                  </a:txBody>
                  <a:tcPr anchor="ctr">
                    <a:lnB w="12700" cap="flat" cmpd="sng" algn="ctr">
                      <a:solidFill>
                        <a:schemeClr val="bg1"/>
                      </a:solidFill>
                      <a:prstDash val="solid"/>
                      <a:round/>
                      <a:headEnd type="none" w="med" len="med"/>
                      <a:tailEnd type="none" w="med" len="med"/>
                    </a:lnB>
                  </a:tcPr>
                </a:tc>
                <a:tc>
                  <a:txBody>
                    <a:bodyPr/>
                    <a:lstStyle/>
                    <a:p>
                      <a:pPr algn="ctr"/>
                      <a:endParaRPr lang="en-CA" sz="13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05127282"/>
                  </a:ext>
                </a:extLst>
              </a:tr>
            </a:tbl>
          </a:graphicData>
        </a:graphic>
      </p:graphicFrame>
      <p:sp>
        <p:nvSpPr>
          <p:cNvPr id="7" name="Rectangle 6"/>
          <p:cNvSpPr/>
          <p:nvPr/>
        </p:nvSpPr>
        <p:spPr>
          <a:xfrm>
            <a:off x="87085" y="6212841"/>
            <a:ext cx="11734801" cy="523220"/>
          </a:xfrm>
          <a:prstGeom prst="rect">
            <a:avLst/>
          </a:prstGeom>
        </p:spPr>
        <p:txBody>
          <a:bodyPr wrap="square">
            <a:spAutoFit/>
          </a:bodyPr>
          <a:lstStyle/>
          <a:p>
            <a:r>
              <a:rPr lang="fr-CA" sz="1400" b="1" dirty="0">
                <a:solidFill>
                  <a:schemeClr val="bg1"/>
                </a:solidFill>
              </a:rPr>
              <a:t>Conseil</a:t>
            </a:r>
            <a:r>
              <a:rPr lang="fr-CA" sz="1400" dirty="0">
                <a:solidFill>
                  <a:schemeClr val="bg1"/>
                </a:solidFill>
              </a:rPr>
              <a:t> – Les statuts surlignés en jaune sont de vieilles réponses de  360 Feedback. Les Statuts ont été mis à jour en 2017 pour offrir plus de clarté. Les statuts précédents restent dans le système car ils sont encore utilisés par les membres ayant de vieux logiciels. Veuillez choisir les nouveaux statuts. </a:t>
            </a:r>
          </a:p>
        </p:txBody>
      </p:sp>
      <p:sp>
        <p:nvSpPr>
          <p:cNvPr id="5" name="Title 4"/>
          <p:cNvSpPr>
            <a:spLocks noGrp="1"/>
          </p:cNvSpPr>
          <p:nvPr>
            <p:ph type="title"/>
          </p:nvPr>
        </p:nvSpPr>
        <p:spPr>
          <a:xfrm>
            <a:off x="1817632" y="357409"/>
            <a:ext cx="9701981" cy="1021224"/>
          </a:xfrm>
        </p:spPr>
        <p:txBody>
          <a:bodyPr/>
          <a:lstStyle/>
          <a:p>
            <a:r>
              <a:rPr lang="en-CA" dirty="0"/>
              <a:t>Aperçu des </a:t>
            </a:r>
            <a:r>
              <a:rPr lang="en-CA" dirty="0" err="1"/>
              <a:t>statuts</a:t>
            </a:r>
            <a:endParaRPr lang="en-CA" dirty="0"/>
          </a:p>
        </p:txBody>
      </p:sp>
      <p:pic>
        <p:nvPicPr>
          <p:cNvPr id="2" name="Image 1">
            <a:extLst>
              <a:ext uri="{FF2B5EF4-FFF2-40B4-BE49-F238E27FC236}">
                <a16:creationId xmlns:a16="http://schemas.microsoft.com/office/drawing/2014/main" id="{B41DE138-8A23-D670-93B7-EC30FCE804D4}"/>
              </a:ext>
            </a:extLst>
          </p:cNvPr>
          <p:cNvPicPr>
            <a:picLocks noChangeAspect="1"/>
          </p:cNvPicPr>
          <p:nvPr/>
        </p:nvPicPr>
        <p:blipFill>
          <a:blip r:embed="rId3"/>
          <a:stretch>
            <a:fillRect/>
          </a:stretch>
        </p:blipFill>
        <p:spPr>
          <a:xfrm>
            <a:off x="9989517" y="277723"/>
            <a:ext cx="1182727" cy="774259"/>
          </a:xfrm>
          <a:prstGeom prst="rect">
            <a:avLst/>
          </a:prstGeom>
        </p:spPr>
      </p:pic>
    </p:spTree>
    <p:extLst>
      <p:ext uri="{BB962C8B-B14F-4D97-AF65-F5344CB8AC3E}">
        <p14:creationId xmlns:p14="http://schemas.microsoft.com/office/powerpoint/2010/main" val="137634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Assigner un statut</a:t>
            </a:r>
          </a:p>
        </p:txBody>
      </p:sp>
      <p:sp>
        <p:nvSpPr>
          <p:cNvPr id="16" name="Content Placeholder 15"/>
          <p:cNvSpPr>
            <a:spLocks noGrp="1"/>
          </p:cNvSpPr>
          <p:nvPr>
            <p:ph sz="quarter" idx="11"/>
          </p:nvPr>
        </p:nvSpPr>
        <p:spPr>
          <a:xfrm>
            <a:off x="7990114" y="1879269"/>
            <a:ext cx="3998685" cy="4155174"/>
          </a:xfrm>
        </p:spPr>
        <p:txBody>
          <a:bodyPr>
            <a:noAutofit/>
          </a:bodyPr>
          <a:lstStyle/>
          <a:p>
            <a:r>
              <a:rPr lang="fr-CA" dirty="0"/>
              <a:t>Cliquez dans le champ des statuts pour ouvrir le menu de déroulement</a:t>
            </a:r>
          </a:p>
          <a:p>
            <a:r>
              <a:rPr lang="fr-CA" dirty="0"/>
              <a:t>Utilisez la barre de déroulement à gauche du statut et défiler jusqu’à choisir le statut désiré</a:t>
            </a:r>
          </a:p>
          <a:p>
            <a:pPr marL="0" indent="0">
              <a:buNone/>
            </a:pPr>
            <a:endParaRPr lang="en-CA" dirty="0"/>
          </a:p>
        </p:txBody>
      </p:sp>
      <p:sp>
        <p:nvSpPr>
          <p:cNvPr id="3" name="TextBox 2"/>
          <p:cNvSpPr txBox="1"/>
          <p:nvPr/>
        </p:nvSpPr>
        <p:spPr>
          <a:xfrm>
            <a:off x="239697" y="6334008"/>
            <a:ext cx="11052699" cy="923330"/>
          </a:xfrm>
          <a:prstGeom prst="rect">
            <a:avLst/>
          </a:prstGeom>
          <a:noFill/>
        </p:spPr>
        <p:txBody>
          <a:bodyPr wrap="square" rtlCol="0">
            <a:spAutoFit/>
          </a:bodyPr>
          <a:lstStyle/>
          <a:p>
            <a:pPr algn="ctr"/>
            <a:r>
              <a:rPr lang="fr-CA" b="1" dirty="0">
                <a:solidFill>
                  <a:schemeClr val="bg1"/>
                </a:solidFill>
              </a:rPr>
              <a:t>Pour une réponse de localisation officielle, la demande de statut DOIT être mise à jour et indiquer Complété</a:t>
            </a:r>
            <a:r>
              <a:rPr lang="fr-CA" b="1" u="sng" dirty="0">
                <a:solidFill>
                  <a:schemeClr val="bg1"/>
                </a:solidFill>
              </a:rPr>
              <a:t> </a:t>
            </a:r>
          </a:p>
          <a:p>
            <a:endParaRPr lang="en-CA" b="1" dirty="0">
              <a:solidFill>
                <a:schemeClr val="bg1"/>
              </a:solidFill>
            </a:endParaRPr>
          </a:p>
          <a:p>
            <a:endParaRPr lang="en-CA" b="1" dirty="0">
              <a:solidFill>
                <a:schemeClr val="bg1"/>
              </a:solidFill>
            </a:endParaRPr>
          </a:p>
        </p:txBody>
      </p:sp>
      <p:grpSp>
        <p:nvGrpSpPr>
          <p:cNvPr id="6" name="Group 5"/>
          <p:cNvGrpSpPr/>
          <p:nvPr/>
        </p:nvGrpSpPr>
        <p:grpSpPr>
          <a:xfrm>
            <a:off x="433315" y="1230460"/>
            <a:ext cx="7371742" cy="4803983"/>
            <a:chOff x="433315" y="1230460"/>
            <a:chExt cx="7371742" cy="4803983"/>
          </a:xfrm>
        </p:grpSpPr>
        <p:pic>
          <p:nvPicPr>
            <p:cNvPr id="4" name="Picture 3"/>
            <p:cNvPicPr>
              <a:picLocks noChangeAspect="1"/>
            </p:cNvPicPr>
            <p:nvPr/>
          </p:nvPicPr>
          <p:blipFill>
            <a:blip r:embed="rId2"/>
            <a:stretch>
              <a:fillRect/>
            </a:stretch>
          </p:blipFill>
          <p:spPr>
            <a:xfrm>
              <a:off x="433315" y="1230460"/>
              <a:ext cx="7371742" cy="4803983"/>
            </a:xfrm>
            <a:prstGeom prst="rect">
              <a:avLst/>
            </a:prstGeom>
            <a:ln>
              <a:solidFill>
                <a:schemeClr val="tx1"/>
              </a:solidFill>
            </a:ln>
          </p:spPr>
        </p:pic>
        <p:sp>
          <p:nvSpPr>
            <p:cNvPr id="15" name="Right Arrow 14"/>
            <p:cNvSpPr/>
            <p:nvPr/>
          </p:nvSpPr>
          <p:spPr>
            <a:xfrm rot="12784947">
              <a:off x="3959398" y="3414406"/>
              <a:ext cx="770753"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50777" y="2247312"/>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pic>
        <p:nvPicPr>
          <p:cNvPr id="5" name="Image 4">
            <a:extLst>
              <a:ext uri="{FF2B5EF4-FFF2-40B4-BE49-F238E27FC236}">
                <a16:creationId xmlns:a16="http://schemas.microsoft.com/office/drawing/2014/main" id="{6C7977BE-CF06-DF5B-DE22-0DBC81E41F80}"/>
              </a:ext>
            </a:extLst>
          </p:cNvPr>
          <p:cNvPicPr>
            <a:picLocks noChangeAspect="1"/>
          </p:cNvPicPr>
          <p:nvPr/>
        </p:nvPicPr>
        <p:blipFill>
          <a:blip r:embed="rId3"/>
          <a:stretch>
            <a:fillRect/>
          </a:stretch>
        </p:blipFill>
        <p:spPr>
          <a:xfrm>
            <a:off x="7871705" y="823557"/>
            <a:ext cx="1182727" cy="774259"/>
          </a:xfrm>
          <a:prstGeom prst="rect">
            <a:avLst/>
          </a:prstGeom>
        </p:spPr>
      </p:pic>
    </p:spTree>
    <p:extLst>
      <p:ext uri="{BB962C8B-B14F-4D97-AF65-F5344CB8AC3E}">
        <p14:creationId xmlns:p14="http://schemas.microsoft.com/office/powerpoint/2010/main" val="109805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Assigner un statut</a:t>
            </a:r>
          </a:p>
        </p:txBody>
      </p:sp>
      <p:sp>
        <p:nvSpPr>
          <p:cNvPr id="16" name="Content Placeholder 15"/>
          <p:cNvSpPr>
            <a:spLocks noGrp="1"/>
          </p:cNvSpPr>
          <p:nvPr>
            <p:ph sz="quarter" idx="11"/>
          </p:nvPr>
        </p:nvSpPr>
        <p:spPr>
          <a:xfrm>
            <a:off x="8142514" y="1382615"/>
            <a:ext cx="3846285" cy="4651828"/>
          </a:xfrm>
        </p:spPr>
        <p:txBody>
          <a:bodyPr>
            <a:noAutofit/>
          </a:bodyPr>
          <a:lstStyle/>
          <a:p>
            <a:r>
              <a:rPr lang="fr-CA" sz="2000" dirty="0"/>
              <a:t>Vous n’avez pas rempli votre obligation légale si vous n’avez pas sélectionné un des statuts suivants: :</a:t>
            </a:r>
          </a:p>
          <a:p>
            <a:pPr lvl="2"/>
            <a:r>
              <a:rPr lang="fr-CA" dirty="0"/>
              <a:t>Contactez le membre</a:t>
            </a:r>
          </a:p>
          <a:p>
            <a:pPr lvl="2"/>
            <a:r>
              <a:rPr lang="fr-CA" dirty="0"/>
              <a:t>Besoin d’informations additionnelles</a:t>
            </a:r>
          </a:p>
          <a:p>
            <a:pPr lvl="2"/>
            <a:r>
              <a:rPr lang="fr-CA" dirty="0"/>
              <a:t>Demandeur doit fournir plus d’information </a:t>
            </a:r>
          </a:p>
          <a:p>
            <a:pPr lvl="2"/>
            <a:r>
              <a:rPr lang="fr-CA" dirty="0"/>
              <a:t>Non complété</a:t>
            </a:r>
          </a:p>
          <a:p>
            <a:r>
              <a:rPr lang="fr-CA" sz="2000" dirty="0"/>
              <a:t>Entrez votre nom dans le champ (Réalisé par)</a:t>
            </a:r>
          </a:p>
          <a:p>
            <a:r>
              <a:rPr lang="fr-CA" sz="2000" dirty="0"/>
              <a:t>Utilisez les </a:t>
            </a:r>
            <a:r>
              <a:rPr lang="fr-CA" sz="2000" b="1" dirty="0"/>
              <a:t>Notes</a:t>
            </a:r>
            <a:r>
              <a:rPr lang="fr-CA" sz="2000" dirty="0"/>
              <a:t> pour expliquer pourquoi ce statut a été choisi</a:t>
            </a:r>
          </a:p>
          <a:p>
            <a:r>
              <a:rPr lang="fr-CA" sz="2000" dirty="0"/>
              <a:t>Cliquez</a:t>
            </a:r>
            <a:r>
              <a:rPr lang="fr-CA" sz="2000" b="1" dirty="0"/>
              <a:t> Sauvegarder</a:t>
            </a:r>
          </a:p>
          <a:p>
            <a:pPr marL="0" indent="0">
              <a:buNone/>
            </a:pPr>
            <a:endParaRPr lang="en-CA" sz="1800" dirty="0"/>
          </a:p>
        </p:txBody>
      </p:sp>
      <p:pic>
        <p:nvPicPr>
          <p:cNvPr id="10" name="Picture 9"/>
          <p:cNvPicPr>
            <a:picLocks noChangeAspect="1"/>
          </p:cNvPicPr>
          <p:nvPr/>
        </p:nvPicPr>
        <p:blipFill>
          <a:blip r:embed="rId2"/>
          <a:stretch>
            <a:fillRect/>
          </a:stretch>
        </p:blipFill>
        <p:spPr>
          <a:xfrm>
            <a:off x="501214" y="1295270"/>
            <a:ext cx="7400453" cy="4799239"/>
          </a:xfrm>
          <a:prstGeom prst="rect">
            <a:avLst/>
          </a:prstGeom>
        </p:spPr>
      </p:pic>
      <p:sp>
        <p:nvSpPr>
          <p:cNvPr id="11" name="Rectangle 10"/>
          <p:cNvSpPr/>
          <p:nvPr/>
        </p:nvSpPr>
        <p:spPr>
          <a:xfrm>
            <a:off x="622590" y="2316494"/>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11"/>
          <p:cNvSpPr/>
          <p:nvPr/>
        </p:nvSpPr>
        <p:spPr>
          <a:xfrm>
            <a:off x="622590" y="3122709"/>
            <a:ext cx="356840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6836229" y="5537672"/>
            <a:ext cx="97120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Rectangle 13"/>
          <p:cNvSpPr/>
          <p:nvPr/>
        </p:nvSpPr>
        <p:spPr>
          <a:xfrm>
            <a:off x="635581" y="5223652"/>
            <a:ext cx="155244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5" name="TextBox 14"/>
          <p:cNvSpPr txBox="1"/>
          <p:nvPr/>
        </p:nvSpPr>
        <p:spPr>
          <a:xfrm>
            <a:off x="806488" y="6320885"/>
            <a:ext cx="10903159" cy="923330"/>
          </a:xfrm>
          <a:prstGeom prst="rect">
            <a:avLst/>
          </a:prstGeom>
          <a:noFill/>
        </p:spPr>
        <p:txBody>
          <a:bodyPr wrap="square" rtlCol="0">
            <a:spAutoFit/>
          </a:bodyPr>
          <a:lstStyle/>
          <a:p>
            <a:pPr algn="ctr"/>
            <a:r>
              <a:rPr lang="fr-CA" b="1" dirty="0">
                <a:solidFill>
                  <a:schemeClr val="bg1"/>
                </a:solidFill>
              </a:rPr>
              <a:t>Pour une réponse de localisation officielle, la demande de statut DOIT être mise à jour et indiquer Complété</a:t>
            </a:r>
            <a:r>
              <a:rPr lang="fr-CA" b="1" u="sng" dirty="0">
                <a:solidFill>
                  <a:schemeClr val="bg1"/>
                </a:solidFill>
              </a:rPr>
              <a:t> </a:t>
            </a:r>
          </a:p>
          <a:p>
            <a:endParaRPr lang="en-CA" b="1" dirty="0">
              <a:solidFill>
                <a:schemeClr val="bg1"/>
              </a:solidFill>
            </a:endParaRPr>
          </a:p>
          <a:p>
            <a:endParaRPr lang="en-CA" b="1" dirty="0">
              <a:solidFill>
                <a:schemeClr val="bg1"/>
              </a:solidFill>
            </a:endParaRPr>
          </a:p>
        </p:txBody>
      </p:sp>
      <p:pic>
        <p:nvPicPr>
          <p:cNvPr id="3" name="Image 2">
            <a:extLst>
              <a:ext uri="{FF2B5EF4-FFF2-40B4-BE49-F238E27FC236}">
                <a16:creationId xmlns:a16="http://schemas.microsoft.com/office/drawing/2014/main" id="{674F9782-28E0-F974-441C-98991AE0FA4F}"/>
              </a:ext>
            </a:extLst>
          </p:cNvPr>
          <p:cNvPicPr>
            <a:picLocks noChangeAspect="1"/>
          </p:cNvPicPr>
          <p:nvPr/>
        </p:nvPicPr>
        <p:blipFill>
          <a:blip r:embed="rId3"/>
          <a:stretch>
            <a:fillRect/>
          </a:stretch>
        </p:blipFill>
        <p:spPr>
          <a:xfrm>
            <a:off x="9989517" y="277723"/>
            <a:ext cx="1182727" cy="774259"/>
          </a:xfrm>
          <a:prstGeom prst="rect">
            <a:avLst/>
          </a:prstGeom>
        </p:spPr>
      </p:pic>
    </p:spTree>
    <p:extLst>
      <p:ext uri="{BB962C8B-B14F-4D97-AF65-F5344CB8AC3E}">
        <p14:creationId xmlns:p14="http://schemas.microsoft.com/office/powerpoint/2010/main" val="2657072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13691" y="1408456"/>
            <a:ext cx="7107900" cy="4799239"/>
            <a:chOff x="501214" y="1295270"/>
            <a:chExt cx="7400453" cy="4799239"/>
          </a:xfrm>
        </p:grpSpPr>
        <p:pic>
          <p:nvPicPr>
            <p:cNvPr id="10" name="Picture 9"/>
            <p:cNvPicPr>
              <a:picLocks noChangeAspect="1"/>
            </p:cNvPicPr>
            <p:nvPr/>
          </p:nvPicPr>
          <p:blipFill>
            <a:blip r:embed="rId2"/>
            <a:stretch>
              <a:fillRect/>
            </a:stretch>
          </p:blipFill>
          <p:spPr>
            <a:xfrm>
              <a:off x="501214" y="1295270"/>
              <a:ext cx="7400453" cy="4799239"/>
            </a:xfrm>
            <a:prstGeom prst="rect">
              <a:avLst/>
            </a:prstGeom>
          </p:spPr>
        </p:pic>
        <p:sp>
          <p:nvSpPr>
            <p:cNvPr id="11" name="Rectangle 10"/>
            <p:cNvSpPr/>
            <p:nvPr/>
          </p:nvSpPr>
          <p:spPr>
            <a:xfrm>
              <a:off x="622590" y="2316494"/>
              <a:ext cx="3568409" cy="392558"/>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11"/>
            <p:cNvSpPr/>
            <p:nvPr/>
          </p:nvSpPr>
          <p:spPr>
            <a:xfrm>
              <a:off x="622590" y="3122709"/>
              <a:ext cx="3568408"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3" name="Rectangle 12"/>
            <p:cNvSpPr/>
            <p:nvPr/>
          </p:nvSpPr>
          <p:spPr>
            <a:xfrm>
              <a:off x="4214430" y="2687280"/>
              <a:ext cx="3492655"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
        <p:nvSpPr>
          <p:cNvPr id="17" name="Content Placeholder 15"/>
          <p:cNvSpPr>
            <a:spLocks noGrp="1"/>
          </p:cNvSpPr>
          <p:nvPr>
            <p:ph sz="quarter" idx="11"/>
          </p:nvPr>
        </p:nvSpPr>
        <p:spPr>
          <a:xfrm>
            <a:off x="7913914" y="1592827"/>
            <a:ext cx="3992663" cy="4728057"/>
          </a:xfrm>
        </p:spPr>
        <p:txBody>
          <a:bodyPr vert="horz" lIns="91440" tIns="45720" rIns="91440" bIns="45720" rtlCol="0" anchor="t">
            <a:noAutofit/>
          </a:bodyPr>
          <a:lstStyle/>
          <a:p>
            <a:pPr marL="156210" indent="-156210"/>
            <a:r>
              <a:rPr lang="fr-CA" sz="2000" b="1" dirty="0"/>
              <a:t>Statut</a:t>
            </a:r>
            <a:r>
              <a:rPr lang="fr-CA" sz="2000" dirty="0"/>
              <a:t>: Choisir le statut le plus précis</a:t>
            </a:r>
            <a:endParaRPr lang="fr-FR"/>
          </a:p>
          <a:p>
            <a:pPr marL="271145" lvl="1" indent="-155575"/>
            <a:r>
              <a:rPr lang="fr-CA" sz="1800" dirty="0">
                <a:cs typeface="Arial"/>
              </a:rPr>
              <a:t>La localisation est autorisée sur le site?</a:t>
            </a:r>
          </a:p>
          <a:p>
            <a:pPr marL="487045" lvl="3" indent="-155575"/>
            <a:r>
              <a:rPr lang="fr-CA" sz="1800" dirty="0"/>
              <a:t>Choisir  </a:t>
            </a:r>
            <a:r>
              <a:rPr lang="fr-CA" sz="1800" b="1" dirty="0"/>
              <a:t>Autorisé</a:t>
            </a:r>
          </a:p>
          <a:p>
            <a:pPr marL="271145" lvl="1" indent="-155575"/>
            <a:r>
              <a:rPr lang="fr-CA" sz="1800" dirty="0"/>
              <a:t>L’infrastructure a été marquée?</a:t>
            </a:r>
          </a:p>
          <a:p>
            <a:pPr marL="487045" lvl="3" indent="-155575"/>
            <a:r>
              <a:rPr lang="fr-CA" sz="1800" dirty="0"/>
              <a:t>Choisir </a:t>
            </a:r>
            <a:r>
              <a:rPr lang="fr-CA" sz="1800" b="1" dirty="0"/>
              <a:t>Complété</a:t>
            </a:r>
          </a:p>
          <a:p>
            <a:pPr marL="156210" indent="-156210"/>
            <a:r>
              <a:rPr lang="fr-CA" sz="2000" b="1" dirty="0"/>
              <a:t>Date de fermeture</a:t>
            </a:r>
            <a:r>
              <a:rPr lang="fr-CA" sz="2000" dirty="0"/>
              <a:t>: Ceci indique la date que les documents ont été remis au responsable d’excavation</a:t>
            </a:r>
          </a:p>
          <a:p>
            <a:pPr marL="156210" indent="-156210"/>
            <a:r>
              <a:rPr lang="fr-CA" sz="2000" b="1" dirty="0"/>
              <a:t>Fait par</a:t>
            </a:r>
            <a:r>
              <a:rPr lang="fr-CA" sz="2000" dirty="0"/>
              <a:t>: Mettre le nom de la personne qui a mis à jour le statut</a:t>
            </a:r>
            <a:endParaRPr lang="fr-CA" sz="2000" b="1" dirty="0"/>
          </a:p>
          <a:p>
            <a:pPr marL="0" indent="0">
              <a:buNone/>
            </a:pPr>
            <a:endParaRPr lang="en-CA" sz="1800" dirty="0"/>
          </a:p>
        </p:txBody>
      </p:sp>
      <p:sp>
        <p:nvSpPr>
          <p:cNvPr id="21" name="Title 1"/>
          <p:cNvSpPr>
            <a:spLocks noGrp="1"/>
          </p:cNvSpPr>
          <p:nvPr>
            <p:ph type="title"/>
          </p:nvPr>
        </p:nvSpPr>
        <p:spPr/>
        <p:txBody>
          <a:bodyPr>
            <a:normAutofit/>
          </a:bodyPr>
          <a:lstStyle/>
          <a:p>
            <a:r>
              <a:rPr lang="fr-CA" sz="2500" dirty="0"/>
              <a:t>Assigner un statut conforme</a:t>
            </a:r>
            <a:br>
              <a:rPr lang="fr-CA" sz="2500" dirty="0"/>
            </a:br>
            <a:r>
              <a:rPr lang="fr-CA" sz="1600" dirty="0"/>
              <a:t>et fermer une localisation </a:t>
            </a:r>
          </a:p>
        </p:txBody>
      </p:sp>
      <p:sp>
        <p:nvSpPr>
          <p:cNvPr id="14" name="TextBox 13"/>
          <p:cNvSpPr txBox="1"/>
          <p:nvPr/>
        </p:nvSpPr>
        <p:spPr>
          <a:xfrm>
            <a:off x="124287" y="6320884"/>
            <a:ext cx="11362247" cy="923330"/>
          </a:xfrm>
          <a:prstGeom prst="rect">
            <a:avLst/>
          </a:prstGeom>
          <a:noFill/>
        </p:spPr>
        <p:txBody>
          <a:bodyPr wrap="square" rtlCol="0">
            <a:spAutoFit/>
          </a:bodyPr>
          <a:lstStyle/>
          <a:p>
            <a:pPr algn="ctr"/>
            <a:r>
              <a:rPr lang="fr-CA" b="1" dirty="0">
                <a:solidFill>
                  <a:schemeClr val="bg1"/>
                </a:solidFill>
              </a:rPr>
              <a:t>Pour une réponse de localisation officielle, le statut de la demande DOIT être mise à jour et indiquer Complété</a:t>
            </a:r>
            <a:endParaRPr lang="fr-CA" b="1" u="sng" dirty="0">
              <a:solidFill>
                <a:schemeClr val="bg1"/>
              </a:solidFill>
            </a:endParaRPr>
          </a:p>
          <a:p>
            <a:endParaRPr lang="en-CA" b="1" dirty="0">
              <a:solidFill>
                <a:schemeClr val="bg1"/>
              </a:solidFill>
            </a:endParaRPr>
          </a:p>
          <a:p>
            <a:endParaRPr lang="en-CA" b="1" dirty="0">
              <a:solidFill>
                <a:schemeClr val="bg1"/>
              </a:solidFill>
            </a:endParaRPr>
          </a:p>
        </p:txBody>
      </p:sp>
      <p:pic>
        <p:nvPicPr>
          <p:cNvPr id="2" name="Image 1">
            <a:extLst>
              <a:ext uri="{FF2B5EF4-FFF2-40B4-BE49-F238E27FC236}">
                <a16:creationId xmlns:a16="http://schemas.microsoft.com/office/drawing/2014/main" id="{5846DF40-E3B5-EC45-43D4-B83955C087CD}"/>
              </a:ext>
            </a:extLst>
          </p:cNvPr>
          <p:cNvPicPr>
            <a:picLocks noChangeAspect="1"/>
          </p:cNvPicPr>
          <p:nvPr/>
        </p:nvPicPr>
        <p:blipFill>
          <a:blip r:embed="rId3"/>
          <a:stretch>
            <a:fillRect/>
          </a:stretch>
        </p:blipFill>
        <p:spPr>
          <a:xfrm>
            <a:off x="9614998" y="631026"/>
            <a:ext cx="1182727" cy="774259"/>
          </a:xfrm>
          <a:prstGeom prst="rect">
            <a:avLst/>
          </a:prstGeom>
        </p:spPr>
      </p:pic>
    </p:spTree>
    <p:extLst>
      <p:ext uri="{BB962C8B-B14F-4D97-AF65-F5344CB8AC3E}">
        <p14:creationId xmlns:p14="http://schemas.microsoft.com/office/powerpoint/2010/main" val="249410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13933"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8800" b="1" dirty="0">
                <a:solidFill>
                  <a:schemeClr val="bg1"/>
                </a:solidFill>
              </a:rPr>
              <a:t>10</a:t>
            </a:r>
            <a:endParaRPr lang="fr-CA" sz="16600" b="1" dirty="0">
              <a:solidFill>
                <a:schemeClr val="bg1"/>
              </a:solidFill>
            </a:endParaRPr>
          </a:p>
          <a:p>
            <a:pPr algn="ctr"/>
            <a:r>
              <a:rPr lang="fr-CA" sz="2000" b="1" dirty="0">
                <a:solidFill>
                  <a:schemeClr val="bg1"/>
                </a:solidFill>
              </a:rPr>
              <a:t>Jours ouvrables</a:t>
            </a:r>
          </a:p>
        </p:txBody>
      </p:sp>
      <p:sp>
        <p:nvSpPr>
          <p:cNvPr id="6" name="TextBox 5"/>
          <p:cNvSpPr txBox="1"/>
          <p:nvPr/>
        </p:nvSpPr>
        <p:spPr>
          <a:xfrm>
            <a:off x="1564581" y="4273541"/>
            <a:ext cx="4196139" cy="1538883"/>
          </a:xfrm>
          <a:prstGeom prst="rect">
            <a:avLst/>
          </a:prstGeom>
          <a:noFill/>
        </p:spPr>
        <p:txBody>
          <a:bodyPr wrap="square" rtlCol="0">
            <a:spAutoFit/>
          </a:bodyPr>
          <a:lstStyle/>
          <a:p>
            <a:pPr algn="ctr"/>
            <a:r>
              <a:rPr lang="fr-CA" sz="2000" dirty="0"/>
              <a:t>Le Localisateur dédié doit  compléter une localisation moins de 10 jours ouvrables après la réception de l’avis de la localisation dédié.</a:t>
            </a:r>
          </a:p>
          <a:p>
            <a:pPr algn="ctr"/>
            <a:r>
              <a:rPr lang="fr-CA" sz="1400" b="1" dirty="0"/>
              <a:t>S.7 (10) de la Loi</a:t>
            </a:r>
          </a:p>
        </p:txBody>
      </p:sp>
      <p:sp>
        <p:nvSpPr>
          <p:cNvPr id="8" name="TextBox 7"/>
          <p:cNvSpPr txBox="1"/>
          <p:nvPr/>
        </p:nvSpPr>
        <p:spPr>
          <a:xfrm>
            <a:off x="6688489" y="4308393"/>
            <a:ext cx="3490701" cy="1846659"/>
          </a:xfrm>
          <a:prstGeom prst="rect">
            <a:avLst/>
          </a:prstGeom>
          <a:noFill/>
        </p:spPr>
        <p:txBody>
          <a:bodyPr wrap="square" rtlCol="0">
            <a:spAutoFit/>
          </a:bodyPr>
          <a:lstStyle/>
          <a:p>
            <a:pPr algn="ctr"/>
            <a:r>
              <a:rPr lang="fr-CA" sz="2000" dirty="0"/>
              <a:t>Les membres ou le localisateur dédié doivent aviser Ontario One Call moins de 3 jours ouvrables après avoir complété la localisation</a:t>
            </a:r>
            <a:r>
              <a:rPr lang="fr-CA" dirty="0"/>
              <a:t>. </a:t>
            </a:r>
          </a:p>
          <a:p>
            <a:pPr algn="ctr"/>
            <a:r>
              <a:rPr lang="fr-CA" sz="1400" b="1" dirty="0"/>
              <a:t>S.14 (1) de la Loi</a:t>
            </a:r>
          </a:p>
        </p:txBody>
      </p:sp>
      <p:sp>
        <p:nvSpPr>
          <p:cNvPr id="9" name="Rounded Rectangle 8"/>
          <p:cNvSpPr/>
          <p:nvPr/>
        </p:nvSpPr>
        <p:spPr>
          <a:xfrm>
            <a:off x="6688489"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8800" b="1" dirty="0">
                <a:solidFill>
                  <a:schemeClr val="bg1"/>
                </a:solidFill>
              </a:rPr>
              <a:t>3</a:t>
            </a:r>
            <a:endParaRPr lang="fr-CA" sz="16600" b="1" dirty="0">
              <a:solidFill>
                <a:schemeClr val="bg1"/>
              </a:solidFill>
            </a:endParaRPr>
          </a:p>
          <a:p>
            <a:pPr algn="ctr"/>
            <a:r>
              <a:rPr lang="fr-CA" sz="2000" b="1" dirty="0">
                <a:solidFill>
                  <a:schemeClr val="bg1"/>
                </a:solidFill>
              </a:rPr>
              <a:t>Jours ouvrables</a:t>
            </a:r>
          </a:p>
        </p:txBody>
      </p:sp>
      <p:sp>
        <p:nvSpPr>
          <p:cNvPr id="3" name="Plus Sign 2">
            <a:extLst>
              <a:ext uri="{FF2B5EF4-FFF2-40B4-BE49-F238E27FC236}">
                <a16:creationId xmlns:a16="http://schemas.microsoft.com/office/drawing/2014/main" id="{C51D8B8F-8DB2-429A-8F2F-0287B29BB047}"/>
              </a:ext>
            </a:extLst>
          </p:cNvPr>
          <p:cNvSpPr/>
          <p:nvPr/>
        </p:nvSpPr>
        <p:spPr>
          <a:xfrm>
            <a:off x="5639361" y="2584459"/>
            <a:ext cx="914400" cy="9144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dirty="0"/>
          </a:p>
        </p:txBody>
      </p:sp>
      <p:sp>
        <p:nvSpPr>
          <p:cNvPr id="12" name="Title 1">
            <a:extLst>
              <a:ext uri="{FF2B5EF4-FFF2-40B4-BE49-F238E27FC236}">
                <a16:creationId xmlns:a16="http://schemas.microsoft.com/office/drawing/2014/main" id="{52F3E8EA-0BFB-55A5-EA5C-02D07DD2C891}"/>
              </a:ext>
            </a:extLst>
          </p:cNvPr>
          <p:cNvSpPr txBox="1">
            <a:spLocks/>
          </p:cNvSpPr>
          <p:nvPr/>
        </p:nvSpPr>
        <p:spPr>
          <a:xfrm>
            <a:off x="1564581" y="320050"/>
            <a:ext cx="9701981" cy="1021224"/>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2800" b="1" i="0" kern="1200" spc="550" baseline="0">
                <a:solidFill>
                  <a:srgbClr val="404040"/>
                </a:solidFill>
                <a:latin typeface="Arial Black" panose="020B0604020202020204" pitchFamily="34" charset="0"/>
                <a:ea typeface="+mj-ea"/>
                <a:cs typeface="Arial Black" panose="020B0604020202020204" pitchFamily="34" charset="0"/>
              </a:defRPr>
            </a:lvl1pPr>
          </a:lstStyle>
          <a:p>
            <a:r>
              <a:rPr lang="fr-CA" dirty="0">
                <a:latin typeface="Arial Black" panose="020B0A04020102020204" pitchFamily="34" charset="0"/>
                <a:ea typeface="Arial" charset="0"/>
                <a:cs typeface="Arial" charset="0"/>
              </a:rPr>
              <a:t>Vue d’ensemble des calendriers de localisation</a:t>
            </a:r>
            <a:br>
              <a:rPr lang="fr-CA" dirty="0">
                <a:latin typeface="Arial Black" panose="020B0A04020102020204" pitchFamily="34" charset="0"/>
                <a:ea typeface="Arial" charset="0"/>
                <a:cs typeface="Arial" charset="0"/>
              </a:rPr>
            </a:br>
            <a:r>
              <a:rPr lang="fr-CA" sz="1400" dirty="0">
                <a:latin typeface="Arial Black" panose="020B0A04020102020204" pitchFamily="34" charset="0"/>
                <a:ea typeface="Arial" charset="0"/>
                <a:cs typeface="Arial" charset="0"/>
              </a:rPr>
              <a:t>Demande de localisation dédié</a:t>
            </a:r>
            <a:br>
              <a:rPr lang="fr-CA" sz="2000" dirty="0">
                <a:latin typeface="Arial Black" panose="020B0A04020102020204" pitchFamily="34" charset="0"/>
                <a:ea typeface="Arial" charset="0"/>
                <a:cs typeface="Arial" charset="0"/>
              </a:rPr>
            </a:br>
            <a:endParaRPr lang="fr-CA" sz="2000" dirty="0">
              <a:latin typeface="Arial Black" panose="020B0A04020102020204" pitchFamily="34" charset="0"/>
            </a:endParaRPr>
          </a:p>
        </p:txBody>
      </p:sp>
    </p:spTree>
    <p:extLst>
      <p:ext uri="{BB962C8B-B14F-4D97-AF65-F5344CB8AC3E}">
        <p14:creationId xmlns:p14="http://schemas.microsoft.com/office/powerpoint/2010/main" val="162631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Terminer une localisation </a:t>
            </a:r>
          </a:p>
        </p:txBody>
      </p:sp>
      <p:sp>
        <p:nvSpPr>
          <p:cNvPr id="16" name="Content Placeholder 15"/>
          <p:cNvSpPr>
            <a:spLocks noGrp="1"/>
          </p:cNvSpPr>
          <p:nvPr>
            <p:ph sz="quarter" idx="11"/>
          </p:nvPr>
        </p:nvSpPr>
        <p:spPr>
          <a:xfrm>
            <a:off x="7990114" y="2002971"/>
            <a:ext cx="3916463" cy="3482881"/>
          </a:xfrm>
        </p:spPr>
        <p:txBody>
          <a:bodyPr>
            <a:noAutofit/>
          </a:bodyPr>
          <a:lstStyle/>
          <a:p>
            <a:r>
              <a:rPr lang="fr-CA" sz="2000" dirty="0"/>
              <a:t>Voici un exemple de ce que ressemble un statut presque complété</a:t>
            </a:r>
          </a:p>
          <a:p>
            <a:r>
              <a:rPr lang="fr-CA" sz="2000" dirty="0"/>
              <a:t>Souvenez-vous, une date de fermeture est nécessaire lorsqu’un statut autorisé ou complété a été assigné</a:t>
            </a:r>
          </a:p>
          <a:p>
            <a:r>
              <a:rPr lang="fr-CA" sz="2000" dirty="0"/>
              <a:t>Après que tous les champs requis ont été complété, cliquez sur </a:t>
            </a:r>
            <a:r>
              <a:rPr lang="fr-CA" sz="2000" b="1" dirty="0"/>
              <a:t>Sauvegarder</a:t>
            </a:r>
          </a:p>
          <a:p>
            <a:endParaRPr lang="en-CA" sz="1800" dirty="0"/>
          </a:p>
        </p:txBody>
      </p:sp>
      <p:sp>
        <p:nvSpPr>
          <p:cNvPr id="3" name="TextBox 2"/>
          <p:cNvSpPr txBox="1"/>
          <p:nvPr/>
        </p:nvSpPr>
        <p:spPr>
          <a:xfrm>
            <a:off x="0" y="6273225"/>
            <a:ext cx="12192000" cy="584775"/>
          </a:xfrm>
          <a:prstGeom prst="rect">
            <a:avLst/>
          </a:prstGeom>
          <a:noFill/>
        </p:spPr>
        <p:txBody>
          <a:bodyPr wrap="square" rtlCol="0">
            <a:spAutoFit/>
          </a:bodyPr>
          <a:lstStyle/>
          <a:p>
            <a:pPr algn="ctr"/>
            <a:r>
              <a:rPr lang="fr-CA" sz="1600" b="1" dirty="0">
                <a:solidFill>
                  <a:schemeClr val="bg1"/>
                </a:solidFill>
              </a:rPr>
              <a:t>Chaque membre est entièrement responsable de la précision et la justesse de leurs localisations, ainsi que toute information fournie à </a:t>
            </a:r>
          </a:p>
          <a:p>
            <a:pPr algn="ctr"/>
            <a:r>
              <a:rPr lang="fr-CA" sz="1600" b="1" dirty="0">
                <a:solidFill>
                  <a:schemeClr val="bg1"/>
                </a:solidFill>
              </a:rPr>
              <a:t> Ontario One Call</a:t>
            </a:r>
          </a:p>
        </p:txBody>
      </p:sp>
      <p:pic>
        <p:nvPicPr>
          <p:cNvPr id="6" name="Picture 5"/>
          <p:cNvPicPr>
            <a:picLocks noChangeAspect="1"/>
          </p:cNvPicPr>
          <p:nvPr/>
        </p:nvPicPr>
        <p:blipFill>
          <a:blip r:embed="rId2"/>
          <a:stretch>
            <a:fillRect/>
          </a:stretch>
        </p:blipFill>
        <p:spPr>
          <a:xfrm>
            <a:off x="563661" y="1508821"/>
            <a:ext cx="7012796" cy="4605234"/>
          </a:xfrm>
          <a:prstGeom prst="rect">
            <a:avLst/>
          </a:prstGeom>
        </p:spPr>
      </p:pic>
      <p:sp>
        <p:nvSpPr>
          <p:cNvPr id="11" name="Rectangle 10"/>
          <p:cNvSpPr/>
          <p:nvPr/>
        </p:nvSpPr>
        <p:spPr>
          <a:xfrm>
            <a:off x="6716486" y="5557143"/>
            <a:ext cx="713666" cy="435429"/>
          </a:xfrm>
          <a:prstGeom prst="rect">
            <a:avLst/>
          </a:prstGeom>
          <a:noFill/>
          <a:ln w="57150">
            <a:solidFill>
              <a:srgbClr val="7FBC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cxnSp>
        <p:nvCxnSpPr>
          <p:cNvPr id="12" name="Straight Connector 11"/>
          <p:cNvCxnSpPr/>
          <p:nvPr/>
        </p:nvCxnSpPr>
        <p:spPr>
          <a:xfrm>
            <a:off x="728639" y="2819400"/>
            <a:ext cx="1055914" cy="0"/>
          </a:xfrm>
          <a:prstGeom prst="line">
            <a:avLst/>
          </a:prstGeom>
          <a:ln w="38100">
            <a:solidFill>
              <a:srgbClr val="7FBC4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46753" y="3233058"/>
            <a:ext cx="1055914" cy="0"/>
          </a:xfrm>
          <a:prstGeom prst="line">
            <a:avLst/>
          </a:prstGeom>
          <a:ln w="38100">
            <a:solidFill>
              <a:srgbClr val="7FBC4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8639" y="3635829"/>
            <a:ext cx="1055914" cy="0"/>
          </a:xfrm>
          <a:prstGeom prst="line">
            <a:avLst/>
          </a:prstGeom>
          <a:ln w="38100">
            <a:solidFill>
              <a:srgbClr val="7FBC42"/>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352FE8A9-C25A-E809-E0B5-C5C2AA3A448D}"/>
              </a:ext>
            </a:extLst>
          </p:cNvPr>
          <p:cNvPicPr>
            <a:picLocks noChangeAspect="1"/>
          </p:cNvPicPr>
          <p:nvPr/>
        </p:nvPicPr>
        <p:blipFill>
          <a:blip r:embed="rId3"/>
          <a:stretch>
            <a:fillRect/>
          </a:stretch>
        </p:blipFill>
        <p:spPr>
          <a:xfrm>
            <a:off x="9588364" y="718701"/>
            <a:ext cx="1182727" cy="774259"/>
          </a:xfrm>
          <a:prstGeom prst="rect">
            <a:avLst/>
          </a:prstGeom>
        </p:spPr>
      </p:pic>
    </p:spTree>
    <p:extLst>
      <p:ext uri="{BB962C8B-B14F-4D97-AF65-F5344CB8AC3E}">
        <p14:creationId xmlns:p14="http://schemas.microsoft.com/office/powerpoint/2010/main" val="127222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CA" dirty="0"/>
              <a:t>Terminer une localisation</a:t>
            </a:r>
          </a:p>
        </p:txBody>
      </p:sp>
      <p:pic>
        <p:nvPicPr>
          <p:cNvPr id="3" name="Picture 2"/>
          <p:cNvPicPr>
            <a:picLocks noChangeAspect="1"/>
          </p:cNvPicPr>
          <p:nvPr/>
        </p:nvPicPr>
        <p:blipFill>
          <a:blip r:embed="rId3"/>
          <a:stretch>
            <a:fillRect/>
          </a:stretch>
        </p:blipFill>
        <p:spPr>
          <a:xfrm>
            <a:off x="551269" y="1592827"/>
            <a:ext cx="11153775" cy="4333875"/>
          </a:xfrm>
          <a:prstGeom prst="rect">
            <a:avLst/>
          </a:prstGeom>
        </p:spPr>
      </p:pic>
      <p:sp>
        <p:nvSpPr>
          <p:cNvPr id="8" name="Right Arrow 7"/>
          <p:cNvSpPr/>
          <p:nvPr/>
        </p:nvSpPr>
        <p:spPr>
          <a:xfrm rot="1981748">
            <a:off x="198910" y="5041134"/>
            <a:ext cx="665839" cy="352943"/>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1543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a:t>Champs obligatoires</a:t>
            </a:r>
          </a:p>
        </p:txBody>
      </p:sp>
      <p:sp>
        <p:nvSpPr>
          <p:cNvPr id="3" name="Text Placeholder 2"/>
          <p:cNvSpPr>
            <a:spLocks noGrp="1"/>
          </p:cNvSpPr>
          <p:nvPr>
            <p:ph type="body" sz="quarter" idx="10"/>
          </p:nvPr>
        </p:nvSpPr>
        <p:spPr>
          <a:xfrm>
            <a:off x="2312893" y="3304396"/>
            <a:ext cx="8355105" cy="1449951"/>
          </a:xfrm>
        </p:spPr>
        <p:txBody>
          <a:bodyPr/>
          <a:lstStyle/>
          <a:p>
            <a:r>
              <a:rPr lang="en-CA" dirty="0"/>
              <a:t>Guide </a:t>
            </a:r>
            <a:r>
              <a:rPr lang="en-CA" dirty="0" err="1"/>
              <a:t>d’utilisation</a:t>
            </a:r>
            <a:endParaRPr lang="en-CA" dirty="0"/>
          </a:p>
        </p:txBody>
      </p:sp>
    </p:spTree>
    <p:extLst>
      <p:ext uri="{BB962C8B-B14F-4D97-AF65-F5344CB8AC3E}">
        <p14:creationId xmlns:p14="http://schemas.microsoft.com/office/powerpoint/2010/main" val="80318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sz="quarter" idx="11"/>
          </p:nvPr>
        </p:nvSpPr>
        <p:spPr>
          <a:xfrm>
            <a:off x="6546735" y="571603"/>
            <a:ext cx="5442065" cy="6401753"/>
          </a:xfrm>
          <a:prstGeom prst="rect">
            <a:avLst/>
          </a:prstGeom>
          <a:noFill/>
        </p:spPr>
        <p:txBody>
          <a:bodyPr wrap="square" rtlCol="0">
            <a:spAutoFit/>
          </a:bodyPr>
          <a:lstStyle/>
          <a:p>
            <a:pPr marL="0" indent="0">
              <a:buClr>
                <a:schemeClr val="bg1"/>
              </a:buClr>
              <a:buNone/>
            </a:pPr>
            <a:r>
              <a:rPr lang="fr-CA" sz="2000" dirty="0">
                <a:solidFill>
                  <a:schemeClr val="bg1"/>
                </a:solidFill>
              </a:rPr>
              <a:t>Le champ des Notes devrait être utilisé afin de documenter toute communication entre le demandeur ou tout ce qui peut être anormal avec la localisation.</a:t>
            </a:r>
          </a:p>
          <a:p>
            <a:pPr marL="0" indent="0">
              <a:buClr>
                <a:schemeClr val="bg1"/>
              </a:buClr>
              <a:buNone/>
            </a:pPr>
            <a:r>
              <a:rPr lang="fr-CA" sz="2000" b="1" dirty="0">
                <a:solidFill>
                  <a:schemeClr val="bg1"/>
                </a:solidFill>
              </a:rPr>
              <a:t>Exemples:</a:t>
            </a:r>
          </a:p>
          <a:p>
            <a:pPr marL="457200" indent="-457200">
              <a:buClr>
                <a:schemeClr val="bg1"/>
              </a:buClr>
              <a:buFont typeface="+mj-lt"/>
              <a:buAutoNum type="arabicPeriod"/>
            </a:pPr>
            <a:r>
              <a:rPr lang="fr-CA" sz="2000" dirty="0">
                <a:solidFill>
                  <a:schemeClr val="bg1"/>
                </a:solidFill>
              </a:rPr>
              <a:t>Renégocié: nouvelle date du 14 juin approuvée par écrit vient </a:t>
            </a:r>
            <a:r>
              <a:rPr lang="fr-CA" sz="2000" dirty="0" err="1">
                <a:solidFill>
                  <a:schemeClr val="bg1"/>
                </a:solidFill>
              </a:rPr>
              <a:t>chnger</a:t>
            </a:r>
            <a:r>
              <a:rPr lang="fr-CA" sz="2000" dirty="0">
                <a:solidFill>
                  <a:schemeClr val="bg1"/>
                </a:solidFill>
              </a:rPr>
              <a:t> la date légal prévue du 1</a:t>
            </a:r>
            <a:r>
              <a:rPr lang="fr-CA" sz="2000" baseline="30000" dirty="0">
                <a:solidFill>
                  <a:schemeClr val="bg1"/>
                </a:solidFill>
              </a:rPr>
              <a:t>er</a:t>
            </a:r>
            <a:r>
              <a:rPr lang="fr-CA" sz="2000" dirty="0">
                <a:solidFill>
                  <a:schemeClr val="bg1"/>
                </a:solidFill>
              </a:rPr>
              <a:t> juin  par Dwayne Roberts, en charge du projet</a:t>
            </a:r>
            <a:endParaRPr lang="fr-CA" sz="800" dirty="0">
              <a:solidFill>
                <a:schemeClr val="bg1"/>
              </a:solidFill>
            </a:endParaRPr>
          </a:p>
          <a:p>
            <a:pPr marL="457200" indent="-457200">
              <a:buClr>
                <a:schemeClr val="bg1"/>
              </a:buClr>
              <a:buFont typeface="+mj-lt"/>
              <a:buAutoNum type="arabicPeriod"/>
            </a:pPr>
            <a:r>
              <a:rPr lang="fr-CA" sz="2000" dirty="0">
                <a:solidFill>
                  <a:schemeClr val="bg1"/>
                </a:solidFill>
              </a:rPr>
              <a:t>Demandeur doit fournir plus d’information: 06/01/2021 L/C de Steve demandant les plan du site pour clarifier le lieu de creusage</a:t>
            </a:r>
            <a:endParaRPr lang="fr-CA" sz="800" dirty="0">
              <a:solidFill>
                <a:schemeClr val="bg1"/>
              </a:solidFill>
            </a:endParaRPr>
          </a:p>
          <a:p>
            <a:pPr marL="457200" indent="-457200">
              <a:buClr>
                <a:schemeClr val="bg1"/>
              </a:buClr>
              <a:buFont typeface="+mj-lt"/>
              <a:buAutoNum type="arabicPeriod"/>
            </a:pPr>
            <a:r>
              <a:rPr lang="fr-CA" sz="2000" dirty="0">
                <a:solidFill>
                  <a:schemeClr val="bg1"/>
                </a:solidFill>
              </a:rPr>
              <a:t>Non complété: 06/01/2021 Câble tracteur brisé. Sera sur le site pour redresser la situation le 8 juin </a:t>
            </a:r>
          </a:p>
          <a:p>
            <a:pPr marL="0" indent="0">
              <a:buClr>
                <a:schemeClr val="bg1"/>
              </a:buClr>
              <a:buNone/>
            </a:pPr>
            <a:r>
              <a:rPr lang="fr-CA" sz="2000" dirty="0">
                <a:solidFill>
                  <a:schemeClr val="bg1"/>
                </a:solidFill>
              </a:rPr>
              <a:t>*Souvenez-vous, aucun de ces statuts n’est conforme. D’autres actions doivent être entreprises pour remplir vos obligations de localisation.</a:t>
            </a:r>
          </a:p>
          <a:p>
            <a:pPr marL="457200" indent="-457200">
              <a:buClr>
                <a:schemeClr val="bg1"/>
              </a:buClr>
              <a:buFont typeface="+mj-lt"/>
              <a:buAutoNum type="arabicPeriod"/>
            </a:pPr>
            <a:endParaRPr lang="en-CA" sz="2000" dirty="0">
              <a:solidFill>
                <a:schemeClr val="bg1"/>
              </a:solidFill>
            </a:endParaRPr>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3761339742"/>
              </p:ext>
            </p:extLst>
          </p:nvPr>
        </p:nvGraphicFramePr>
        <p:xfrm>
          <a:off x="569277" y="874064"/>
          <a:ext cx="5329717"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8"/>
          <p:cNvSpPr txBox="1">
            <a:spLocks/>
          </p:cNvSpPr>
          <p:nvPr/>
        </p:nvSpPr>
        <p:spPr>
          <a:xfrm>
            <a:off x="1784553" y="571603"/>
            <a:ext cx="9701981"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en-CA" dirty="0">
                <a:solidFill>
                  <a:srgbClr val="404040"/>
                </a:solidFill>
              </a:rPr>
              <a:t>NOTES</a:t>
            </a:r>
          </a:p>
        </p:txBody>
      </p:sp>
    </p:spTree>
    <p:extLst>
      <p:ext uri="{BB962C8B-B14F-4D97-AF65-F5344CB8AC3E}">
        <p14:creationId xmlns:p14="http://schemas.microsoft.com/office/powerpoint/2010/main" val="99939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sz="quarter" idx="11"/>
          </p:nvPr>
        </p:nvSpPr>
        <p:spPr>
          <a:xfrm>
            <a:off x="735157" y="1748028"/>
            <a:ext cx="4571682" cy="4355038"/>
          </a:xfrm>
          <a:prstGeom prst="rect">
            <a:avLst/>
          </a:prstGeom>
          <a:noFill/>
        </p:spPr>
        <p:txBody>
          <a:bodyPr vert="horz" wrap="square" lIns="91440" tIns="45720" rIns="91440" bIns="45720" rtlCol="0" anchor="t">
            <a:spAutoFit/>
          </a:bodyPr>
          <a:lstStyle/>
          <a:p>
            <a:pPr marL="156210" indent="-156210"/>
            <a:r>
              <a:rPr lang="fr-CA" sz="2000" dirty="0">
                <a:solidFill>
                  <a:srgbClr val="404040"/>
                </a:solidFill>
              </a:rPr>
              <a:t>Une </a:t>
            </a:r>
            <a:r>
              <a:rPr lang="fr-CA" sz="2000" b="1" dirty="0">
                <a:solidFill>
                  <a:srgbClr val="404040"/>
                </a:solidFill>
              </a:rPr>
              <a:t>date de fermeture </a:t>
            </a:r>
            <a:r>
              <a:rPr lang="fr-CA" sz="2000" dirty="0">
                <a:solidFill>
                  <a:srgbClr val="404040"/>
                </a:solidFill>
              </a:rPr>
              <a:t>précise est </a:t>
            </a:r>
            <a:r>
              <a:rPr lang="fr-CA" sz="2000" b="1" dirty="0">
                <a:solidFill>
                  <a:srgbClr val="404040"/>
                </a:solidFill>
              </a:rPr>
              <a:t>obligatoire</a:t>
            </a:r>
            <a:r>
              <a:rPr lang="fr-CA" sz="2000" dirty="0">
                <a:solidFill>
                  <a:srgbClr val="404040"/>
                </a:solidFill>
              </a:rPr>
              <a:t> lorsque vous terminez une localisation. La date de fermeture doit correspondre à la date de remise des documents au responsable d’excavation.</a:t>
            </a:r>
            <a:endParaRPr lang="fr-CA" sz="1000" dirty="0">
              <a:solidFill>
                <a:srgbClr val="404040"/>
              </a:solidFill>
            </a:endParaRPr>
          </a:p>
          <a:p>
            <a:pPr marL="156210" indent="-156210"/>
            <a:r>
              <a:rPr lang="fr-CA" sz="2000" dirty="0">
                <a:solidFill>
                  <a:srgbClr val="404040"/>
                </a:solidFill>
                <a:cs typeface="Arial"/>
              </a:rPr>
              <a:t>Oublier d’inclure une </a:t>
            </a:r>
            <a:r>
              <a:rPr lang="fr-CA" sz="2000" b="1" dirty="0">
                <a:solidFill>
                  <a:srgbClr val="404040"/>
                </a:solidFill>
                <a:cs typeface="Arial"/>
              </a:rPr>
              <a:t>date de fermeture </a:t>
            </a:r>
            <a:r>
              <a:rPr lang="fr-CA" sz="2000" dirty="0">
                <a:solidFill>
                  <a:srgbClr val="404040"/>
                </a:solidFill>
                <a:cs typeface="Arial"/>
              </a:rPr>
              <a:t>indique que la localisation demeure ouverte et que le temps continu d’être compté pour finaliser la localisation. </a:t>
            </a:r>
            <a:endParaRPr lang="fr-CA" sz="2000" dirty="0">
              <a:solidFill>
                <a:srgbClr val="404040"/>
              </a:solidFill>
            </a:endParaRPr>
          </a:p>
          <a:p>
            <a:pPr marL="156210" indent="-156210"/>
            <a:r>
              <a:rPr lang="fr-CA" sz="1800" dirty="0">
                <a:latin typeface="Segoe UI" panose="020B0502040204020203" pitchFamily="34" charset="0"/>
              </a:rPr>
              <a:t>S’il n’y a pas de date de fermeture par le temps prévu, cela sera considéré comme «  non-conforme, pas de réponse » même si la localisation ou autorisation a été fournie au demandeur.</a:t>
            </a:r>
            <a:endParaRPr lang="fr-CA" sz="2000" dirty="0">
              <a:solidFill>
                <a:srgbClr val="404040"/>
              </a:solidFill>
            </a:endParaRPr>
          </a:p>
          <a:p>
            <a:pPr marL="156210" indent="-156210"/>
            <a:endParaRPr lang="en-CA" sz="1000" dirty="0">
              <a:solidFill>
                <a:srgbClr val="404040"/>
              </a:solidFill>
            </a:endParaRPr>
          </a:p>
        </p:txBody>
      </p:sp>
      <p:graphicFrame>
        <p:nvGraphicFramePr>
          <p:cNvPr id="5" name="Content Placeholder 4"/>
          <p:cNvGraphicFramePr>
            <a:graphicFrameLocks noGrp="1"/>
          </p:cNvGraphicFramePr>
          <p:nvPr>
            <p:ph sz="quarter" idx="12"/>
            <p:extLst>
              <p:ext uri="{D42A27DB-BD31-4B8C-83A1-F6EECF244321}">
                <p14:modId xmlns:p14="http://schemas.microsoft.com/office/powerpoint/2010/main" val="3350786047"/>
              </p:ext>
            </p:extLst>
          </p:nvPr>
        </p:nvGraphicFramePr>
        <p:xfrm>
          <a:off x="6597570" y="530225"/>
          <a:ext cx="5259468" cy="575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8"/>
          <p:cNvSpPr txBox="1">
            <a:spLocks/>
          </p:cNvSpPr>
          <p:nvPr/>
        </p:nvSpPr>
        <p:spPr>
          <a:xfrm>
            <a:off x="1784553" y="571603"/>
            <a:ext cx="4394305"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fr-CA" dirty="0">
                <a:solidFill>
                  <a:srgbClr val="404040"/>
                </a:solidFill>
              </a:rPr>
              <a:t>Date de fermeture</a:t>
            </a:r>
          </a:p>
        </p:txBody>
      </p:sp>
    </p:spTree>
    <p:extLst>
      <p:ext uri="{BB962C8B-B14F-4D97-AF65-F5344CB8AC3E}">
        <p14:creationId xmlns:p14="http://schemas.microsoft.com/office/powerpoint/2010/main" val="1909415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17700" y="1735719"/>
            <a:ext cx="8900160" cy="2133599"/>
          </a:xfrm>
        </p:spPr>
        <p:txBody>
          <a:bodyPr>
            <a:normAutofit/>
          </a:bodyPr>
          <a:lstStyle/>
          <a:p>
            <a:r>
              <a:rPr lang="fr-CA" dirty="0"/>
              <a:t>Automatiser vos réponses  360 FEEDBACK</a:t>
            </a:r>
            <a:br>
              <a:rPr lang="en-CA" dirty="0"/>
            </a:br>
            <a:endParaRPr lang="en-CA" dirty="0"/>
          </a:p>
        </p:txBody>
      </p:sp>
      <p:sp>
        <p:nvSpPr>
          <p:cNvPr id="4" name="Text Placeholder 1"/>
          <p:cNvSpPr>
            <a:spLocks noGrp="1"/>
          </p:cNvSpPr>
          <p:nvPr>
            <p:ph type="body" sz="quarter" idx="10"/>
          </p:nvPr>
        </p:nvSpPr>
        <p:spPr>
          <a:xfrm>
            <a:off x="1917700" y="3415875"/>
            <a:ext cx="8355105" cy="1449951"/>
          </a:xfrm>
        </p:spPr>
        <p:txBody>
          <a:bodyPr>
            <a:normAutofit/>
          </a:bodyPr>
          <a:lstStyle/>
          <a:p>
            <a:pPr marL="0" indent="0">
              <a:buNone/>
            </a:pPr>
            <a:r>
              <a:rPr lang="fr-CA" sz="1400" dirty="0"/>
              <a:t>Ce qu’il faut savoir</a:t>
            </a:r>
          </a:p>
        </p:txBody>
      </p:sp>
    </p:spTree>
    <p:extLst>
      <p:ext uri="{BB962C8B-B14F-4D97-AF65-F5344CB8AC3E}">
        <p14:creationId xmlns:p14="http://schemas.microsoft.com/office/powerpoint/2010/main" val="1840720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3650" y="2712273"/>
            <a:ext cx="4566425" cy="2214834"/>
          </a:xfrm>
        </p:spPr>
        <p:txBody>
          <a:bodyPr>
            <a:noAutofit/>
          </a:bodyPr>
          <a:lstStyle/>
          <a:p>
            <a:pPr marL="0" indent="0">
              <a:buNone/>
            </a:pPr>
            <a:r>
              <a:rPr lang="fr-CA" dirty="0">
                <a:solidFill>
                  <a:srgbClr val="404040"/>
                </a:solidFill>
              </a:rPr>
              <a:t>Des options sont disponibles pour automatiser vos réponses à 360 Feedback. Cela devient avantageux si vous recevez plus de 4 demandes de localisation par jour en moyenne.</a:t>
            </a:r>
          </a:p>
          <a:p>
            <a:pPr marL="0" indent="0">
              <a:buNone/>
            </a:pPr>
            <a:endParaRPr lang="en-CA" dirty="0">
              <a:solidFill>
                <a:srgbClr val="404040"/>
              </a:solidFill>
            </a:endParaRPr>
          </a:p>
          <a:p>
            <a:pPr marL="0" indent="0">
              <a:buNone/>
            </a:pPr>
            <a:endParaRPr lang="en-CA" dirty="0">
              <a:solidFill>
                <a:srgbClr val="404040"/>
              </a:solidFill>
            </a:endParaRPr>
          </a:p>
        </p:txBody>
      </p:sp>
      <p:sp>
        <p:nvSpPr>
          <p:cNvPr id="5" name="Title 1"/>
          <p:cNvSpPr txBox="1">
            <a:spLocks/>
          </p:cNvSpPr>
          <p:nvPr/>
        </p:nvSpPr>
        <p:spPr>
          <a:xfrm>
            <a:off x="1830628" y="532617"/>
            <a:ext cx="9701981"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fr-CA" dirty="0">
                <a:solidFill>
                  <a:srgbClr val="404040"/>
                </a:solidFill>
              </a:rPr>
              <a:t>Logiciel automatique</a:t>
            </a:r>
          </a:p>
        </p:txBody>
      </p:sp>
      <p:grpSp>
        <p:nvGrpSpPr>
          <p:cNvPr id="6" name="Group 5"/>
          <p:cNvGrpSpPr/>
          <p:nvPr/>
        </p:nvGrpSpPr>
        <p:grpSpPr>
          <a:xfrm>
            <a:off x="6208713" y="1886866"/>
            <a:ext cx="5238750" cy="3426270"/>
            <a:chOff x="440531" y="3141507"/>
            <a:chExt cx="5238750" cy="3426270"/>
          </a:xfrm>
        </p:grpSpPr>
        <p:pic>
          <p:nvPicPr>
            <p:cNvPr id="7" name="Picture 6"/>
            <p:cNvPicPr>
              <a:picLocks noChangeAspect="1"/>
            </p:cNvPicPr>
            <p:nvPr/>
          </p:nvPicPr>
          <p:blipFill>
            <a:blip r:embed="rId2"/>
            <a:stretch>
              <a:fillRect/>
            </a:stretch>
          </p:blipFill>
          <p:spPr>
            <a:xfrm>
              <a:off x="440531" y="3141507"/>
              <a:ext cx="5238750" cy="3228975"/>
            </a:xfrm>
            <a:prstGeom prst="rect">
              <a:avLst/>
            </a:prstGeom>
          </p:spPr>
        </p:pic>
        <p:sp>
          <p:nvSpPr>
            <p:cNvPr id="8" name="Rectangle 7"/>
            <p:cNvSpPr/>
            <p:nvPr/>
          </p:nvSpPr>
          <p:spPr>
            <a:xfrm>
              <a:off x="440531" y="6370482"/>
              <a:ext cx="5238750" cy="1972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CA" sz="1100" dirty="0">
                  <a:solidFill>
                    <a:schemeClr val="tx1"/>
                  </a:solidFill>
                </a:rPr>
                <a:t>Source: www.qualitesoft.com</a:t>
              </a:r>
            </a:p>
          </p:txBody>
        </p:sp>
      </p:grpSp>
      <p:pic>
        <p:nvPicPr>
          <p:cNvPr id="2" name="Image 1">
            <a:extLst>
              <a:ext uri="{FF2B5EF4-FFF2-40B4-BE49-F238E27FC236}">
                <a16:creationId xmlns:a16="http://schemas.microsoft.com/office/drawing/2014/main" id="{F0511C35-22DD-9451-32EA-20A82E3FB63A}"/>
              </a:ext>
            </a:extLst>
          </p:cNvPr>
          <p:cNvPicPr>
            <a:picLocks noChangeAspect="1"/>
          </p:cNvPicPr>
          <p:nvPr/>
        </p:nvPicPr>
        <p:blipFill>
          <a:blip r:embed="rId3"/>
          <a:stretch>
            <a:fillRect/>
          </a:stretch>
        </p:blipFill>
        <p:spPr>
          <a:xfrm>
            <a:off x="4913273" y="1621443"/>
            <a:ext cx="1182727" cy="774259"/>
          </a:xfrm>
          <a:prstGeom prst="rect">
            <a:avLst/>
          </a:prstGeom>
        </p:spPr>
      </p:pic>
    </p:spTree>
    <p:extLst>
      <p:ext uri="{BB962C8B-B14F-4D97-AF65-F5344CB8AC3E}">
        <p14:creationId xmlns:p14="http://schemas.microsoft.com/office/powerpoint/2010/main" val="1552872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84238" y="2654691"/>
            <a:ext cx="4351337" cy="3239971"/>
          </a:xfrm>
        </p:spPr>
        <p:txBody>
          <a:bodyPr vert="horz" lIns="91440" tIns="45720" rIns="91440" bIns="45720" rtlCol="0" anchor="t">
            <a:normAutofit/>
          </a:bodyPr>
          <a:lstStyle/>
          <a:p>
            <a:pPr marL="0" indent="0">
              <a:buNone/>
            </a:pPr>
            <a:r>
              <a:rPr lang="fr-CA" dirty="0"/>
              <a:t>Il y a deux options disponibles pour automatiser les réponses à 360 Feedback</a:t>
            </a:r>
          </a:p>
          <a:p>
            <a:pPr marL="0" indent="0">
              <a:buNone/>
            </a:pPr>
            <a:endParaRPr lang="fr-CA" dirty="0"/>
          </a:p>
          <a:p>
            <a:pPr marL="0" indent="0">
              <a:buNone/>
            </a:pPr>
            <a:r>
              <a:rPr lang="fr-CA" dirty="0">
                <a:cs typeface="Arial"/>
              </a:rPr>
              <a:t>Veuillez noter: Si un membre décide d’acheter le logiciel, il est responsable de l’intégrer correctement avec 360 Feedback</a:t>
            </a:r>
          </a:p>
        </p:txBody>
      </p:sp>
      <p:sp>
        <p:nvSpPr>
          <p:cNvPr id="6" name="Content Placeholder 5"/>
          <p:cNvSpPr>
            <a:spLocks noGrp="1"/>
          </p:cNvSpPr>
          <p:nvPr>
            <p:ph sz="quarter" idx="12"/>
          </p:nvPr>
        </p:nvSpPr>
        <p:spPr>
          <a:xfrm>
            <a:off x="6827838" y="1628077"/>
            <a:ext cx="5029200" cy="4655247"/>
          </a:xfrm>
        </p:spPr>
        <p:txBody>
          <a:bodyPr vert="horz" lIns="91440" tIns="45720" rIns="91440" bIns="45720" rtlCol="0" anchor="t">
            <a:normAutofit/>
          </a:bodyPr>
          <a:lstStyle/>
          <a:p>
            <a:pPr marL="457200" indent="-457200">
              <a:buFont typeface="+mj-lt"/>
              <a:buAutoNum type="arabicPeriod"/>
            </a:pPr>
            <a:r>
              <a:rPr lang="fr-CA" dirty="0"/>
              <a:t>Programmes qui existent dans votre système de gestion, utilisant notre Service de documents Internet, pour répondre directement à 360 Feedback </a:t>
            </a:r>
          </a:p>
          <a:p>
            <a:pPr marL="457200" indent="-457200">
              <a:buFont typeface="+mj-lt"/>
              <a:buAutoNum type="arabicPeriod"/>
            </a:pPr>
            <a:endParaRPr lang="fr-CA" dirty="0"/>
          </a:p>
          <a:p>
            <a:pPr marL="457200" indent="-457200">
              <a:buFont typeface="+mj-lt"/>
              <a:buAutoNum type="arabicPeriod"/>
            </a:pPr>
            <a:r>
              <a:rPr lang="fr-CA" dirty="0">
                <a:cs typeface="Arial"/>
              </a:rPr>
              <a:t>Acheter le logiciel qui effectuera automatiquement une mise à jour à 360 Feedback, qui vous offre aussi plusieurs autres avantages pour accélérer votre processus de localisation </a:t>
            </a:r>
            <a:endParaRPr lang="fr-CA" dirty="0"/>
          </a:p>
        </p:txBody>
      </p:sp>
      <p:sp>
        <p:nvSpPr>
          <p:cNvPr id="2" name="Title 1"/>
          <p:cNvSpPr>
            <a:spLocks noGrp="1"/>
          </p:cNvSpPr>
          <p:nvPr>
            <p:ph type="title" idx="4294967295"/>
          </p:nvPr>
        </p:nvSpPr>
        <p:spPr>
          <a:xfrm>
            <a:off x="1585951" y="326173"/>
            <a:ext cx="6282142" cy="1020763"/>
          </a:xfrm>
        </p:spPr>
        <p:txBody>
          <a:bodyPr/>
          <a:lstStyle/>
          <a:p>
            <a:r>
              <a:rPr lang="fr-CA" dirty="0">
                <a:solidFill>
                  <a:srgbClr val="404040"/>
                </a:solidFill>
              </a:rPr>
              <a:t>Logiciel</a:t>
            </a:r>
          </a:p>
        </p:txBody>
      </p:sp>
    </p:spTree>
    <p:extLst>
      <p:ext uri="{BB962C8B-B14F-4D97-AF65-F5344CB8AC3E}">
        <p14:creationId xmlns:p14="http://schemas.microsoft.com/office/powerpoint/2010/main" val="4145272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772400" y="2607514"/>
            <a:ext cx="3625702" cy="2426125"/>
          </a:xfrm>
        </p:spPr>
        <p:txBody>
          <a:bodyPr>
            <a:noAutofit/>
          </a:bodyPr>
          <a:lstStyle/>
          <a:p>
            <a:pPr marL="0" indent="0">
              <a:buNone/>
            </a:pPr>
            <a:r>
              <a:rPr lang="fr-CA">
                <a:solidFill>
                  <a:srgbClr val="404040"/>
                </a:solidFill>
                <a:latin typeface="+mn-lt"/>
              </a:rPr>
              <a:t>Communiquez </a:t>
            </a:r>
            <a:r>
              <a:rPr lang="fr-CA" dirty="0">
                <a:solidFill>
                  <a:srgbClr val="404040"/>
                </a:solidFill>
                <a:latin typeface="+mn-lt"/>
              </a:rPr>
              <a:t>avec notre équipe d’Éducation et entraînement pour demander le Service de document Internet ou pour une liste des fournisseurs de logiciels disponibles</a:t>
            </a:r>
          </a:p>
          <a:p>
            <a:pPr marL="0" indent="0">
              <a:buNone/>
            </a:pPr>
            <a:endParaRPr lang="en-CA" dirty="0">
              <a:solidFill>
                <a:srgbClr val="404040"/>
              </a:solidFill>
              <a:latin typeface="+mn-lt"/>
            </a:endParaRPr>
          </a:p>
        </p:txBody>
      </p:sp>
      <p:pic>
        <p:nvPicPr>
          <p:cNvPr id="4" name="Picture 3" descr="Automation Is Not a Replacement for Interaction - #H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27" y="1592827"/>
            <a:ext cx="7087280" cy="3999252"/>
          </a:xfrm>
          <a:prstGeom prst="rect">
            <a:avLst/>
          </a:prstGeom>
        </p:spPr>
      </p:pic>
      <p:sp>
        <p:nvSpPr>
          <p:cNvPr id="6" name="Title 1"/>
          <p:cNvSpPr txBox="1">
            <a:spLocks/>
          </p:cNvSpPr>
          <p:nvPr/>
        </p:nvSpPr>
        <p:spPr>
          <a:xfrm>
            <a:off x="1784553" y="571603"/>
            <a:ext cx="9701981" cy="1021224"/>
          </a:xfrm>
          <a:prstGeom prst="rect">
            <a:avLst/>
          </a:prstGeom>
        </p:spPr>
        <p:txBody>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fr-CA" dirty="0">
                <a:solidFill>
                  <a:srgbClr val="404040"/>
                </a:solidFill>
              </a:rPr>
              <a:t>Logiciel automatisé</a:t>
            </a:r>
          </a:p>
        </p:txBody>
      </p:sp>
      <p:sp>
        <p:nvSpPr>
          <p:cNvPr id="2" name="TextBox 1"/>
          <p:cNvSpPr txBox="1"/>
          <p:nvPr/>
        </p:nvSpPr>
        <p:spPr>
          <a:xfrm>
            <a:off x="4225701" y="6288480"/>
            <a:ext cx="4305794" cy="523220"/>
          </a:xfrm>
          <a:prstGeom prst="rect">
            <a:avLst/>
          </a:prstGeom>
          <a:noFill/>
        </p:spPr>
        <p:txBody>
          <a:bodyPr wrap="none" rtlCol="0">
            <a:spAutoFit/>
          </a:bodyPr>
          <a:lstStyle/>
          <a:p>
            <a:r>
              <a:rPr lang="en-CA" sz="2800" dirty="0">
                <a:solidFill>
                  <a:schemeClr val="bg1"/>
                </a:solidFill>
              </a:rPr>
              <a:t>Training@OntarioOneCall.ca</a:t>
            </a:r>
          </a:p>
        </p:txBody>
      </p:sp>
      <p:pic>
        <p:nvPicPr>
          <p:cNvPr id="5" name="Image 4">
            <a:extLst>
              <a:ext uri="{FF2B5EF4-FFF2-40B4-BE49-F238E27FC236}">
                <a16:creationId xmlns:a16="http://schemas.microsoft.com/office/drawing/2014/main" id="{C93541FB-A9B7-6593-96E7-89BB1F2A3DA9}"/>
              </a:ext>
            </a:extLst>
          </p:cNvPr>
          <p:cNvPicPr>
            <a:picLocks noChangeAspect="1"/>
          </p:cNvPicPr>
          <p:nvPr/>
        </p:nvPicPr>
        <p:blipFill>
          <a:blip r:embed="rId3"/>
          <a:stretch>
            <a:fillRect/>
          </a:stretch>
        </p:blipFill>
        <p:spPr>
          <a:xfrm>
            <a:off x="7466601" y="1713041"/>
            <a:ext cx="1182727" cy="774259"/>
          </a:xfrm>
          <a:prstGeom prst="rect">
            <a:avLst/>
          </a:prstGeom>
        </p:spPr>
      </p:pic>
    </p:spTree>
    <p:extLst>
      <p:ext uri="{BB962C8B-B14F-4D97-AF65-F5344CB8AC3E}">
        <p14:creationId xmlns:p14="http://schemas.microsoft.com/office/powerpoint/2010/main" val="210258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341" y="367003"/>
            <a:ext cx="9701981" cy="1021224"/>
          </a:xfrm>
        </p:spPr>
        <p:txBody>
          <a:bodyPr>
            <a:normAutofit fontScale="90000"/>
          </a:bodyPr>
          <a:lstStyle/>
          <a:p>
            <a:r>
              <a:rPr lang="fr-CA" dirty="0">
                <a:latin typeface="Arial Black" panose="020B0A04020102020204" pitchFamily="34" charset="0"/>
                <a:ea typeface="Arial" charset="0"/>
                <a:cs typeface="Arial" charset="0"/>
              </a:rPr>
              <a:t>Vue d’ensemble des calendriers de localisation</a:t>
            </a:r>
            <a:br>
              <a:rPr lang="fr-CA" dirty="0">
                <a:latin typeface="Arial Black" panose="020B0A04020102020204" pitchFamily="34" charset="0"/>
                <a:ea typeface="Arial" charset="0"/>
                <a:cs typeface="Arial" charset="0"/>
              </a:rPr>
            </a:br>
            <a:r>
              <a:rPr lang="fr-CA" sz="1400" dirty="0">
                <a:latin typeface="Arial Black" panose="020B0A04020102020204" pitchFamily="34" charset="0"/>
                <a:ea typeface="Arial" charset="0"/>
                <a:cs typeface="Arial" charset="0"/>
              </a:rPr>
              <a:t>Demande de localisation urgente</a:t>
            </a:r>
            <a:br>
              <a:rPr lang="fr-CA" sz="2000" dirty="0">
                <a:latin typeface="Arial Black" panose="020B0A04020102020204" pitchFamily="34" charset="0"/>
                <a:ea typeface="Arial" charset="0"/>
                <a:cs typeface="Arial" charset="0"/>
              </a:rPr>
            </a:br>
            <a:endParaRPr lang="fr-CA" sz="2000" dirty="0">
              <a:latin typeface="Arial Black" panose="020B0A04020102020204" pitchFamily="34" charset="0"/>
            </a:endParaRPr>
          </a:p>
        </p:txBody>
      </p:sp>
      <p:sp>
        <p:nvSpPr>
          <p:cNvPr id="5" name="Rounded Rectangle 4"/>
          <p:cNvSpPr/>
          <p:nvPr/>
        </p:nvSpPr>
        <p:spPr>
          <a:xfrm>
            <a:off x="2013933"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8800" b="1" dirty="0">
                <a:solidFill>
                  <a:schemeClr val="bg1"/>
                </a:solidFill>
              </a:rPr>
              <a:t>2</a:t>
            </a:r>
            <a:endParaRPr lang="fr-CA" sz="16600" b="1" dirty="0">
              <a:solidFill>
                <a:schemeClr val="bg1"/>
              </a:solidFill>
            </a:endParaRPr>
          </a:p>
          <a:p>
            <a:pPr algn="ctr"/>
            <a:r>
              <a:rPr lang="fr-CA" sz="2000" b="1" dirty="0">
                <a:solidFill>
                  <a:schemeClr val="bg1"/>
                </a:solidFill>
              </a:rPr>
              <a:t>Heures</a:t>
            </a:r>
          </a:p>
        </p:txBody>
      </p:sp>
      <p:sp>
        <p:nvSpPr>
          <p:cNvPr id="6" name="TextBox 5"/>
          <p:cNvSpPr txBox="1"/>
          <p:nvPr/>
        </p:nvSpPr>
        <p:spPr>
          <a:xfrm>
            <a:off x="1564581" y="4273541"/>
            <a:ext cx="4196139" cy="1231106"/>
          </a:xfrm>
          <a:prstGeom prst="rect">
            <a:avLst/>
          </a:prstGeom>
          <a:noFill/>
        </p:spPr>
        <p:txBody>
          <a:bodyPr wrap="square" lIns="91440" tIns="45720" rIns="91440" bIns="45720" rtlCol="0" anchor="t">
            <a:spAutoFit/>
          </a:bodyPr>
          <a:lstStyle/>
          <a:p>
            <a:pPr algn="ctr"/>
            <a:r>
              <a:rPr lang="fr-CA" sz="2000" dirty="0"/>
              <a:t>Les membres doivent avoir une personne, sur le site, ou donner le feu vert, en moins de 2 heures.</a:t>
            </a:r>
          </a:p>
          <a:p>
            <a:pPr algn="ctr"/>
            <a:r>
              <a:rPr lang="fr-CA" sz="1400" b="1" dirty="0"/>
              <a:t>S. 6 (4) de la Loi</a:t>
            </a:r>
          </a:p>
        </p:txBody>
      </p:sp>
      <p:sp>
        <p:nvSpPr>
          <p:cNvPr id="8" name="TextBox 7"/>
          <p:cNvSpPr txBox="1"/>
          <p:nvPr/>
        </p:nvSpPr>
        <p:spPr>
          <a:xfrm>
            <a:off x="6688489" y="4308393"/>
            <a:ext cx="3490701" cy="1846659"/>
          </a:xfrm>
          <a:prstGeom prst="rect">
            <a:avLst/>
          </a:prstGeom>
          <a:noFill/>
        </p:spPr>
        <p:txBody>
          <a:bodyPr wrap="square" rtlCol="0">
            <a:spAutoFit/>
          </a:bodyPr>
          <a:lstStyle/>
          <a:p>
            <a:pPr algn="ctr"/>
            <a:r>
              <a:rPr lang="fr-CA" sz="2000" dirty="0"/>
              <a:t>Les membres doivent produire une mise à jour à 360 Feedback moins de 3 jours ouvrables après avoir complété la localisation</a:t>
            </a:r>
            <a:r>
              <a:rPr lang="fr-CA" dirty="0"/>
              <a:t>. </a:t>
            </a:r>
          </a:p>
          <a:p>
            <a:pPr algn="ctr"/>
            <a:r>
              <a:rPr lang="fr-CA" sz="1400" b="1" dirty="0"/>
              <a:t>S.14 (1) de la Loi</a:t>
            </a:r>
          </a:p>
        </p:txBody>
      </p:sp>
      <p:sp>
        <p:nvSpPr>
          <p:cNvPr id="9" name="Rounded Rectangle 8"/>
          <p:cNvSpPr/>
          <p:nvPr/>
        </p:nvSpPr>
        <p:spPr>
          <a:xfrm>
            <a:off x="6688489" y="2062667"/>
            <a:ext cx="3490701" cy="1846393"/>
          </a:xfrm>
          <a:prstGeom prst="roundRect">
            <a:avLst/>
          </a:prstGeom>
          <a:solidFill>
            <a:srgbClr val="81AF4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8800" b="1" dirty="0">
                <a:solidFill>
                  <a:schemeClr val="bg1"/>
                </a:solidFill>
              </a:rPr>
              <a:t>3</a:t>
            </a:r>
            <a:endParaRPr lang="fr-CA" sz="16600" b="1" dirty="0">
              <a:solidFill>
                <a:schemeClr val="bg1"/>
              </a:solidFill>
            </a:endParaRPr>
          </a:p>
          <a:p>
            <a:pPr algn="ctr"/>
            <a:r>
              <a:rPr lang="fr-CA" sz="2000" b="1" dirty="0">
                <a:solidFill>
                  <a:schemeClr val="bg1"/>
                </a:solidFill>
              </a:rPr>
              <a:t>jours ouvrables</a:t>
            </a:r>
          </a:p>
        </p:txBody>
      </p:sp>
      <p:sp>
        <p:nvSpPr>
          <p:cNvPr id="3" name="Plus Sign 2">
            <a:extLst>
              <a:ext uri="{FF2B5EF4-FFF2-40B4-BE49-F238E27FC236}">
                <a16:creationId xmlns:a16="http://schemas.microsoft.com/office/drawing/2014/main" id="{535D3C38-9A37-FB4A-9140-A52BDF2BCA63}"/>
              </a:ext>
            </a:extLst>
          </p:cNvPr>
          <p:cNvSpPr/>
          <p:nvPr/>
        </p:nvSpPr>
        <p:spPr>
          <a:xfrm>
            <a:off x="5639361" y="2584459"/>
            <a:ext cx="914400" cy="9144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46415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dirty="0">
                <a:latin typeface="Arial Black" panose="020B0A04020102020204" pitchFamily="34" charset="0"/>
                <a:ea typeface="Arial" charset="0"/>
                <a:cs typeface="Arial" charset="0"/>
              </a:rPr>
              <a:t>Définition de 360 FEEDBACK</a:t>
            </a:r>
            <a:br>
              <a:rPr lang="fr-CA" dirty="0">
                <a:latin typeface="Arial Black" panose="020B0A04020102020204" pitchFamily="34" charset="0"/>
                <a:ea typeface="Arial" charset="0"/>
                <a:cs typeface="Arial" charset="0"/>
              </a:rPr>
            </a:br>
            <a:br>
              <a:rPr lang="fr-CA" dirty="0">
                <a:latin typeface="Arial Black" panose="020B0A04020102020204" pitchFamily="34" charset="0"/>
                <a:ea typeface="Arial" charset="0"/>
                <a:cs typeface="Arial" charset="0"/>
              </a:rPr>
            </a:br>
            <a:endParaRPr lang="fr-CA" dirty="0">
              <a:latin typeface="Arial Black" panose="020B0A04020102020204" pitchFamily="34" charset="0"/>
            </a:endParaRPr>
          </a:p>
        </p:txBody>
      </p:sp>
      <p:sp>
        <p:nvSpPr>
          <p:cNvPr id="3" name="Text Placeholder 2"/>
          <p:cNvSpPr>
            <a:spLocks noGrp="1"/>
          </p:cNvSpPr>
          <p:nvPr>
            <p:ph type="body" sz="quarter" idx="10"/>
          </p:nvPr>
        </p:nvSpPr>
        <p:spPr/>
        <p:txBody>
          <a:bodyPr vert="horz" lIns="91440" tIns="45720" rIns="91440" bIns="45720" rtlCol="0" anchor="t">
            <a:normAutofit/>
          </a:bodyPr>
          <a:lstStyle/>
          <a:p>
            <a:pPr marL="0" indent="0">
              <a:buNone/>
            </a:pPr>
            <a:r>
              <a:rPr lang="fr-CA" dirty="0">
                <a:solidFill>
                  <a:srgbClr val="404040"/>
                </a:solidFill>
              </a:rPr>
              <a:t>“360 Feedback” représente la solution Internet de Ontario One Call pour: </a:t>
            </a:r>
          </a:p>
          <a:p>
            <a:pPr marL="514350" indent="-514350">
              <a:buAutoNum type="romanLcParenBoth"/>
            </a:pPr>
            <a:r>
              <a:rPr lang="fr-CA" dirty="0">
                <a:solidFill>
                  <a:srgbClr val="404040"/>
                </a:solidFill>
                <a:cs typeface="Arial"/>
              </a:rPr>
              <a:t>Les membres ou les représentant des membres désignés qui l’utilise pour aviser Ontario One Call si le statut d’une demande de localisation a changé ou;</a:t>
            </a:r>
          </a:p>
          <a:p>
            <a:pPr marL="514350" indent="-514350">
              <a:buAutoNum type="romanLcParenBoth"/>
            </a:pPr>
            <a:r>
              <a:rPr lang="fr-CA" dirty="0">
                <a:solidFill>
                  <a:srgbClr val="404040"/>
                </a:solidFill>
              </a:rPr>
              <a:t>Quiconque qui a demandé une localisation utilise la fonction en ligne pour vérifier le statut de leur demande ou trouver l’information de la personne contact pour chaque membre touché par la demande.</a:t>
            </a:r>
          </a:p>
        </p:txBody>
      </p:sp>
    </p:spTree>
    <p:extLst>
      <p:ext uri="{BB962C8B-B14F-4D97-AF65-F5344CB8AC3E}">
        <p14:creationId xmlns:p14="http://schemas.microsoft.com/office/powerpoint/2010/main" val="117698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Avantages d’une mise à jour 360 FEEDBACK?</a:t>
            </a:r>
          </a:p>
        </p:txBody>
      </p:sp>
      <p:sp>
        <p:nvSpPr>
          <p:cNvPr id="3" name="Text Placeholder 2"/>
          <p:cNvSpPr>
            <a:spLocks noGrp="1"/>
          </p:cNvSpPr>
          <p:nvPr>
            <p:ph type="body" sz="quarter" idx="10"/>
          </p:nvPr>
        </p:nvSpPr>
        <p:spPr>
          <a:xfrm>
            <a:off x="1430338" y="1752712"/>
            <a:ext cx="9556750" cy="3952875"/>
          </a:xfrm>
        </p:spPr>
        <p:txBody>
          <a:bodyPr vert="horz" lIns="91440" tIns="45720" rIns="91440" bIns="45720" rtlCol="0" anchor="t">
            <a:normAutofit lnSpcReduction="10000"/>
          </a:bodyPr>
          <a:lstStyle/>
          <a:p>
            <a:pPr marL="0" indent="0">
              <a:buNone/>
            </a:pPr>
            <a:r>
              <a:rPr lang="fr-CA" dirty="0">
                <a:solidFill>
                  <a:srgbClr val="404040"/>
                </a:solidFill>
                <a:cs typeface="Arial"/>
              </a:rPr>
              <a:t>En plus d’être une obligation légale pour les membres de faire des mises à jour à 360 Feedback, l’information fournie est aussi valide pour les responsables d’excavation, Ontario One Call et les autres membres.</a:t>
            </a:r>
          </a:p>
          <a:p>
            <a:pPr marL="0" indent="0">
              <a:buNone/>
            </a:pPr>
            <a:endParaRPr lang="fr-CA" sz="1400" dirty="0">
              <a:solidFill>
                <a:srgbClr val="404040"/>
              </a:solidFill>
            </a:endParaRPr>
          </a:p>
          <a:p>
            <a:pPr marL="0" indent="0">
              <a:buNone/>
            </a:pPr>
            <a:r>
              <a:rPr lang="fr-CA" b="1" dirty="0">
                <a:solidFill>
                  <a:srgbClr val="404040"/>
                </a:solidFill>
              </a:rPr>
              <a:t>Avantages majeurs:</a:t>
            </a:r>
          </a:p>
          <a:p>
            <a:pPr marL="361315" lvl="1" indent="-156210"/>
            <a:r>
              <a:rPr lang="fr-CA" sz="2400" dirty="0">
                <a:solidFill>
                  <a:srgbClr val="404040"/>
                </a:solidFill>
              </a:rPr>
              <a:t>Réduire les possibilités d’une localisation en retard</a:t>
            </a:r>
          </a:p>
          <a:p>
            <a:pPr marL="361315" lvl="1" indent="-156210"/>
            <a:r>
              <a:rPr lang="fr-CA" sz="2400" dirty="0">
                <a:solidFill>
                  <a:srgbClr val="404040"/>
                </a:solidFill>
              </a:rPr>
              <a:t>Réduire les appels de premiers contacts et de suivis </a:t>
            </a:r>
          </a:p>
          <a:p>
            <a:pPr marL="361315" lvl="1" indent="-156210"/>
            <a:r>
              <a:rPr lang="fr-CA" sz="2400" dirty="0">
                <a:solidFill>
                  <a:srgbClr val="404040"/>
                </a:solidFill>
              </a:rPr>
              <a:t>Valider la renégociation d’une nouvelle date finale</a:t>
            </a:r>
          </a:p>
          <a:p>
            <a:pPr marL="361315" lvl="1" indent="-156210"/>
            <a:r>
              <a:rPr lang="fr-CA" sz="2400" dirty="0">
                <a:solidFill>
                  <a:srgbClr val="404040"/>
                </a:solidFill>
              </a:rPr>
              <a:t>Aviser Ontario One Call d’un délai de localisation </a:t>
            </a:r>
          </a:p>
          <a:p>
            <a:pPr marL="361315" lvl="1" indent="-156210"/>
            <a:r>
              <a:rPr lang="fr-CA" sz="2400" dirty="0">
                <a:solidFill>
                  <a:srgbClr val="404040"/>
                </a:solidFill>
                <a:cs typeface="Arial"/>
              </a:rPr>
              <a:t>Suivre la performance d’une localisation, que ce soit du personnel interne ou une compagnie externe qui complète les localisations</a:t>
            </a:r>
          </a:p>
        </p:txBody>
      </p:sp>
    </p:spTree>
    <p:extLst>
      <p:ext uri="{BB962C8B-B14F-4D97-AF65-F5344CB8AC3E}">
        <p14:creationId xmlns:p14="http://schemas.microsoft.com/office/powerpoint/2010/main" val="386507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51100" y="568325"/>
            <a:ext cx="9740900" cy="1046163"/>
          </a:xfrm>
        </p:spPr>
        <p:txBody>
          <a:bodyPr>
            <a:normAutofit fontScale="90000"/>
          </a:bodyPr>
          <a:lstStyle/>
          <a:p>
            <a:r>
              <a:rPr lang="fr-CA" sz="3100" dirty="0">
                <a:solidFill>
                  <a:schemeClr val="tx1"/>
                </a:solidFill>
                <a:latin typeface="Arial Black" panose="020B0A04020102020204" pitchFamily="34" charset="0"/>
                <a:ea typeface="Arial" charset="0"/>
                <a:cs typeface="Arial" charset="0"/>
              </a:rPr>
              <a:t>Obligations 360 FEEDBACK</a:t>
            </a:r>
            <a:br>
              <a:rPr lang="fr-CA" dirty="0">
                <a:solidFill>
                  <a:schemeClr val="tx1"/>
                </a:solidFill>
                <a:latin typeface="Arial Black" panose="020B0A04020102020204" pitchFamily="34" charset="0"/>
                <a:ea typeface="Arial" charset="0"/>
                <a:cs typeface="Arial" charset="0"/>
              </a:rPr>
            </a:br>
            <a:r>
              <a:rPr lang="fr-CA" sz="1600" dirty="0">
                <a:solidFill>
                  <a:schemeClr val="tx1"/>
                </a:solidFill>
                <a:latin typeface="Arial Black" panose="020B0A04020102020204" pitchFamily="34" charset="0"/>
                <a:ea typeface="Arial" charset="0"/>
                <a:cs typeface="Arial" charset="0"/>
              </a:rPr>
              <a:t>SECTION 14(1) de la Loi</a:t>
            </a:r>
            <a:br>
              <a:rPr lang="fr-CA" dirty="0">
                <a:solidFill>
                  <a:schemeClr val="tx1"/>
                </a:solidFill>
                <a:latin typeface="Arial Black" panose="020B0A04020102020204" pitchFamily="34" charset="0"/>
                <a:ea typeface="Arial" charset="0"/>
                <a:cs typeface="Arial" charset="0"/>
              </a:rPr>
            </a:br>
            <a:endParaRPr lang="fr-CA" dirty="0">
              <a:solidFill>
                <a:schemeClr val="tx1"/>
              </a:solidFill>
              <a:latin typeface="Arial Black" panose="020B0A04020102020204" pitchFamily="34" charset="0"/>
            </a:endParaRPr>
          </a:p>
        </p:txBody>
      </p:sp>
      <p:sp>
        <p:nvSpPr>
          <p:cNvPr id="5" name="Text Placeholder 4"/>
          <p:cNvSpPr>
            <a:spLocks noGrp="1"/>
          </p:cNvSpPr>
          <p:nvPr>
            <p:ph type="body" sz="quarter" idx="4294967295"/>
          </p:nvPr>
        </p:nvSpPr>
        <p:spPr>
          <a:xfrm>
            <a:off x="3569494" y="2633542"/>
            <a:ext cx="7504112" cy="2690812"/>
          </a:xfrm>
        </p:spPr>
        <p:txBody>
          <a:bodyPr vert="horz" lIns="91440" tIns="45720" rIns="91440" bIns="45720" rtlCol="0" anchor="t">
            <a:normAutofit/>
          </a:bodyPr>
          <a:lstStyle/>
          <a:p>
            <a:pPr marL="0" indent="0">
              <a:lnSpc>
                <a:spcPct val="100000"/>
              </a:lnSpc>
              <a:buNone/>
            </a:pPr>
            <a:r>
              <a:rPr lang="fr-CA" dirty="0">
                <a:solidFill>
                  <a:srgbClr val="404040"/>
                </a:solidFill>
                <a:latin typeface="Arial"/>
                <a:cs typeface="Arial"/>
              </a:rPr>
              <a:t>Lorsque la localisation est complétée par un membre (ou son localisateur désigné) il doit faire une mise à jour de 360 Feedback en moins de </a:t>
            </a:r>
            <a:r>
              <a:rPr lang="fr-CA" b="1" dirty="0">
                <a:solidFill>
                  <a:srgbClr val="404040"/>
                </a:solidFill>
                <a:latin typeface="Arial"/>
                <a:cs typeface="Arial"/>
              </a:rPr>
              <a:t>trois (3) jours ouvrables. </a:t>
            </a:r>
            <a:endParaRPr lang="fr-CA" b="1" dirty="0">
              <a:solidFill>
                <a:srgbClr val="404040"/>
              </a:solidFill>
            </a:endParaRPr>
          </a:p>
        </p:txBody>
      </p:sp>
      <p:sp>
        <p:nvSpPr>
          <p:cNvPr id="6" name="Oval 5"/>
          <p:cNvSpPr/>
          <p:nvPr/>
        </p:nvSpPr>
        <p:spPr>
          <a:xfrm>
            <a:off x="1154229" y="2320472"/>
            <a:ext cx="2088242" cy="2088242"/>
          </a:xfrm>
          <a:prstGeom prst="ellipse">
            <a:avLst/>
          </a:prstGeom>
          <a:solidFill>
            <a:srgbClr val="81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7200" b="1" dirty="0">
                <a:solidFill>
                  <a:schemeClr val="bg1"/>
                </a:solidFill>
              </a:rPr>
              <a:t>3</a:t>
            </a:r>
          </a:p>
          <a:p>
            <a:pPr algn="ctr"/>
            <a:r>
              <a:rPr lang="fr-CA" sz="1400" b="1" dirty="0">
                <a:solidFill>
                  <a:schemeClr val="bg1"/>
                </a:solidFill>
              </a:rPr>
              <a:t>Jours </a:t>
            </a:r>
          </a:p>
          <a:p>
            <a:pPr algn="ctr"/>
            <a:r>
              <a:rPr lang="fr-CA" sz="1400" b="1" dirty="0">
                <a:solidFill>
                  <a:schemeClr val="bg1"/>
                </a:solidFill>
              </a:rPr>
              <a:t>ouvrables</a:t>
            </a:r>
          </a:p>
        </p:txBody>
      </p:sp>
    </p:spTree>
    <p:extLst>
      <p:ext uri="{BB962C8B-B14F-4D97-AF65-F5344CB8AC3E}">
        <p14:creationId xmlns:p14="http://schemas.microsoft.com/office/powerpoint/2010/main" val="262414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67504" y="1694909"/>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b="1" dirty="0">
                <a:solidFill>
                  <a:schemeClr val="bg1"/>
                </a:solidFill>
                <a:cs typeface="Arial" panose="020B0604020202020204" pitchFamily="34" charset="0"/>
              </a:rPr>
              <a:t>Avis envoyé</a:t>
            </a:r>
          </a:p>
        </p:txBody>
      </p:sp>
      <p:sp>
        <p:nvSpPr>
          <p:cNvPr id="8" name="Rectangle 7"/>
          <p:cNvSpPr/>
          <p:nvPr/>
        </p:nvSpPr>
        <p:spPr>
          <a:xfrm>
            <a:off x="8358644" y="1703116"/>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b="1" dirty="0">
                <a:solidFill>
                  <a:schemeClr val="bg1"/>
                </a:solidFill>
                <a:cs typeface="Arial" panose="020B0604020202020204" pitchFamily="34" charset="0"/>
              </a:rPr>
              <a:t>Envoyé au localisateur</a:t>
            </a:r>
          </a:p>
        </p:txBody>
      </p:sp>
      <p:sp>
        <p:nvSpPr>
          <p:cNvPr id="2" name="TextBox 1"/>
          <p:cNvSpPr txBox="1"/>
          <p:nvPr/>
        </p:nvSpPr>
        <p:spPr>
          <a:xfrm>
            <a:off x="395050" y="1523689"/>
            <a:ext cx="2782490" cy="1938992"/>
          </a:xfrm>
          <a:prstGeom prst="rect">
            <a:avLst/>
          </a:prstGeom>
          <a:noFill/>
        </p:spPr>
        <p:txBody>
          <a:bodyPr wrap="square" rtlCol="0">
            <a:spAutoFit/>
          </a:bodyPr>
          <a:lstStyle/>
          <a:p>
            <a:r>
              <a:rPr lang="fr-CA" b="1" dirty="0"/>
              <a:t>Statuts temporaires  </a:t>
            </a:r>
          </a:p>
          <a:p>
            <a:r>
              <a:rPr lang="fr-CA" sz="1700" dirty="0"/>
              <a:t>Ces statuts ne changent pas ou n’arrête pas le délai de réponse requis pour qu’un membre complète une demande de localisation</a:t>
            </a:r>
          </a:p>
          <a:p>
            <a:endParaRPr lang="fr-CA" sz="1700" dirty="0"/>
          </a:p>
        </p:txBody>
      </p:sp>
      <p:sp>
        <p:nvSpPr>
          <p:cNvPr id="11" name="TextBox 10"/>
          <p:cNvSpPr txBox="1"/>
          <p:nvPr/>
        </p:nvSpPr>
        <p:spPr>
          <a:xfrm>
            <a:off x="395050" y="4861936"/>
            <a:ext cx="2698782" cy="1415772"/>
          </a:xfrm>
          <a:prstGeom prst="rect">
            <a:avLst/>
          </a:prstGeom>
          <a:noFill/>
        </p:spPr>
        <p:txBody>
          <a:bodyPr wrap="square" rtlCol="0">
            <a:spAutoFit/>
          </a:bodyPr>
          <a:lstStyle/>
          <a:p>
            <a:r>
              <a:rPr lang="fr-CA" b="1" dirty="0"/>
              <a:t>Statut complété</a:t>
            </a:r>
          </a:p>
          <a:p>
            <a:r>
              <a:rPr lang="fr-CA" sz="1700" dirty="0"/>
              <a:t>Seule façon de compléter légalement une demande de localisation dans 360 Feedback. </a:t>
            </a:r>
          </a:p>
        </p:txBody>
      </p:sp>
      <p:sp>
        <p:nvSpPr>
          <p:cNvPr id="12" name="TextBox 11"/>
          <p:cNvSpPr txBox="1"/>
          <p:nvPr/>
        </p:nvSpPr>
        <p:spPr>
          <a:xfrm>
            <a:off x="395049" y="3320689"/>
            <a:ext cx="2698783" cy="1415772"/>
          </a:xfrm>
          <a:prstGeom prst="rect">
            <a:avLst/>
          </a:prstGeom>
          <a:noFill/>
        </p:spPr>
        <p:txBody>
          <a:bodyPr wrap="square" rtlCol="0">
            <a:spAutoFit/>
          </a:bodyPr>
          <a:lstStyle/>
          <a:p>
            <a:r>
              <a:rPr lang="fr-CA" b="1" dirty="0"/>
              <a:t>Statuts temporaires</a:t>
            </a:r>
            <a:endParaRPr lang="fr-CA" dirty="0"/>
          </a:p>
          <a:p>
            <a:r>
              <a:rPr lang="fr-CA" sz="1700" dirty="0"/>
              <a:t>Change la date légale d’échéance. Réponse requise par la nouvelle date négociée. </a:t>
            </a:r>
          </a:p>
        </p:txBody>
      </p:sp>
      <p:sp>
        <p:nvSpPr>
          <p:cNvPr id="13" name="Rectangle 12"/>
          <p:cNvSpPr/>
          <p:nvPr/>
        </p:nvSpPr>
        <p:spPr>
          <a:xfrm>
            <a:off x="3319619" y="3320689"/>
            <a:ext cx="1505806"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b="1" dirty="0">
                <a:solidFill>
                  <a:schemeClr val="bg1"/>
                </a:solidFill>
                <a:cs typeface="Arial" panose="020B0604020202020204" pitchFamily="34" charset="0"/>
              </a:rPr>
              <a:t>Renégociée</a:t>
            </a:r>
          </a:p>
        </p:txBody>
      </p:sp>
      <p:sp>
        <p:nvSpPr>
          <p:cNvPr id="14" name="Rectangle 13"/>
          <p:cNvSpPr/>
          <p:nvPr/>
        </p:nvSpPr>
        <p:spPr>
          <a:xfrm>
            <a:off x="3268304" y="4967746"/>
            <a:ext cx="151239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000" b="1" dirty="0">
                <a:solidFill>
                  <a:schemeClr val="bg1"/>
                </a:solidFill>
                <a:cs typeface="Arial" panose="020B0604020202020204" pitchFamily="34" charset="0"/>
              </a:rPr>
              <a:t>Autorisé</a:t>
            </a:r>
          </a:p>
        </p:txBody>
      </p:sp>
      <p:sp>
        <p:nvSpPr>
          <p:cNvPr id="15" name="Rectangle 14"/>
          <p:cNvSpPr/>
          <p:nvPr/>
        </p:nvSpPr>
        <p:spPr>
          <a:xfrm>
            <a:off x="4967504" y="4967481"/>
            <a:ext cx="151239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000" b="1" dirty="0">
                <a:solidFill>
                  <a:schemeClr val="bg1"/>
                </a:solidFill>
                <a:cs typeface="Arial" panose="020B0604020202020204" pitchFamily="34" charset="0"/>
              </a:rPr>
              <a:t>Complété</a:t>
            </a:r>
          </a:p>
        </p:txBody>
      </p:sp>
      <p:sp>
        <p:nvSpPr>
          <p:cNvPr id="16" name="Rectangle 15"/>
          <p:cNvSpPr/>
          <p:nvPr/>
        </p:nvSpPr>
        <p:spPr>
          <a:xfrm>
            <a:off x="3271934" y="1703116"/>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b="1" dirty="0">
                <a:solidFill>
                  <a:schemeClr val="bg1"/>
                </a:solidFill>
                <a:cs typeface="Arial" panose="020B0604020202020204" pitchFamily="34" charset="0"/>
              </a:rPr>
              <a:t>Incomplète</a:t>
            </a:r>
          </a:p>
        </p:txBody>
      </p:sp>
      <p:sp>
        <p:nvSpPr>
          <p:cNvPr id="17" name="Rectangle 16"/>
          <p:cNvSpPr/>
          <p:nvPr/>
        </p:nvSpPr>
        <p:spPr>
          <a:xfrm>
            <a:off x="6663074" y="1694909"/>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b="1" dirty="0">
                <a:solidFill>
                  <a:schemeClr val="bg1"/>
                </a:solidFill>
                <a:cs typeface="Arial" panose="020B0604020202020204" pitchFamily="34" charset="0"/>
              </a:rPr>
              <a:t>Demandeur doit fournir plus d’information</a:t>
            </a:r>
          </a:p>
        </p:txBody>
      </p:sp>
      <p:sp>
        <p:nvSpPr>
          <p:cNvPr id="18" name="Rectangle 17"/>
          <p:cNvSpPr/>
          <p:nvPr/>
        </p:nvSpPr>
        <p:spPr>
          <a:xfrm>
            <a:off x="10054214" y="1703116"/>
            <a:ext cx="1508760" cy="1227828"/>
          </a:xfrm>
          <a:prstGeom prst="rect">
            <a:avLst/>
          </a:prstGeom>
          <a:solidFill>
            <a:srgbClr val="81AF4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b="1" dirty="0">
                <a:solidFill>
                  <a:schemeClr val="bg1"/>
                </a:solidFill>
                <a:cs typeface="Arial" panose="020B0604020202020204" pitchFamily="34" charset="0"/>
              </a:rPr>
              <a:t>Contact du membre</a:t>
            </a:r>
          </a:p>
        </p:txBody>
      </p:sp>
      <p:sp>
        <p:nvSpPr>
          <p:cNvPr id="20" name="Title 18"/>
          <p:cNvSpPr txBox="1">
            <a:spLocks/>
          </p:cNvSpPr>
          <p:nvPr/>
        </p:nvSpPr>
        <p:spPr>
          <a:xfrm>
            <a:off x="1624614" y="304969"/>
            <a:ext cx="9938360" cy="867930"/>
          </a:xfrm>
          <a:prstGeom prst="rect">
            <a:avLst/>
          </a:prstGeom>
          <a:noFill/>
        </p:spPr>
        <p:txBody>
          <a:bodyPr wrap="square" rtlCol="0">
            <a:spAutoFit/>
          </a:bodyPr>
          <a:lstStyle>
            <a:lvl1pPr algn="l" defTabSz="914400" rtl="0" eaLnBrk="1" latinLnBrk="0" hangingPunct="1">
              <a:lnSpc>
                <a:spcPct val="90000"/>
              </a:lnSpc>
              <a:spcBef>
                <a:spcPct val="0"/>
              </a:spcBef>
              <a:buNone/>
              <a:defRPr sz="2800" b="1" i="0" kern="1200" spc="550" baseline="0">
                <a:solidFill>
                  <a:srgbClr val="82AE42"/>
                </a:solidFill>
                <a:latin typeface="Arial Black" panose="020B0604020202020204" pitchFamily="34" charset="0"/>
                <a:ea typeface="+mj-ea"/>
                <a:cs typeface="Arial Black" panose="020B0604020202020204" pitchFamily="34" charset="0"/>
              </a:defRPr>
            </a:lvl1pPr>
          </a:lstStyle>
          <a:p>
            <a:r>
              <a:rPr lang="fr-CA" dirty="0">
                <a:solidFill>
                  <a:srgbClr val="404040"/>
                </a:solidFill>
                <a:latin typeface="Arial Black" panose="020B0A04020102020204" pitchFamily="34" charset="0"/>
                <a:cs typeface="Arial" panose="020B0604020202020204" pitchFamily="34" charset="0"/>
              </a:rPr>
              <a:t>Vue d’ensemble des statuts de 360 FEEDBACK</a:t>
            </a:r>
          </a:p>
        </p:txBody>
      </p:sp>
      <p:cxnSp>
        <p:nvCxnSpPr>
          <p:cNvPr id="4" name="Straight Connector 3"/>
          <p:cNvCxnSpPr/>
          <p:nvPr/>
        </p:nvCxnSpPr>
        <p:spPr>
          <a:xfrm>
            <a:off x="395050" y="3190380"/>
            <a:ext cx="1151501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95050" y="4801486"/>
            <a:ext cx="1151501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539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Options de </a:t>
            </a:r>
            <a:r>
              <a:rPr lang="en-CA" dirty="0" err="1"/>
              <a:t>statuts</a:t>
            </a:r>
            <a:br>
              <a:rPr lang="en-US" dirty="0">
                <a:latin typeface="Arial Black" panose="020B0A04020102020204" pitchFamily="34" charset="0"/>
                <a:ea typeface="Arial" charset="0"/>
                <a:cs typeface="Arial" charset="0"/>
              </a:rPr>
            </a:br>
            <a:endParaRPr lang="en-CA" dirty="0"/>
          </a:p>
        </p:txBody>
      </p:sp>
      <p:sp>
        <p:nvSpPr>
          <p:cNvPr id="4" name="Text Placeholder 2">
            <a:extLst>
              <a:ext uri="{FF2B5EF4-FFF2-40B4-BE49-F238E27FC236}">
                <a16:creationId xmlns:a16="http://schemas.microsoft.com/office/drawing/2014/main" id="{CABD3638-3A9C-F941-9FEC-08BFF1D3503B}"/>
              </a:ext>
            </a:extLst>
          </p:cNvPr>
          <p:cNvSpPr>
            <a:spLocks noGrp="1"/>
          </p:cNvSpPr>
          <p:nvPr>
            <p:ph type="body" sz="quarter" idx="10"/>
          </p:nvPr>
        </p:nvSpPr>
        <p:spPr>
          <a:xfrm>
            <a:off x="2338252" y="2715984"/>
            <a:ext cx="8355105" cy="1449951"/>
          </a:xfrm>
        </p:spPr>
        <p:txBody>
          <a:bodyPr>
            <a:normAutofit/>
          </a:bodyPr>
          <a:lstStyle/>
          <a:p>
            <a:r>
              <a:rPr lang="en-US" dirty="0">
                <a:latin typeface="Arial Black" panose="020B0A04020102020204" pitchFamily="34" charset="0"/>
                <a:ea typeface="Arial" charset="0"/>
                <a:cs typeface="Arial" charset="0"/>
              </a:rPr>
              <a:t>360 FEEDBACK</a:t>
            </a:r>
          </a:p>
          <a:p>
            <a:endParaRPr lang="en-US" sz="2400" dirty="0"/>
          </a:p>
        </p:txBody>
      </p:sp>
    </p:spTree>
    <p:extLst>
      <p:ext uri="{BB962C8B-B14F-4D97-AF65-F5344CB8AC3E}">
        <p14:creationId xmlns:p14="http://schemas.microsoft.com/office/powerpoint/2010/main" val="3084351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8232</TotalTime>
  <Words>2394</Words>
  <Application>Microsoft Office PowerPoint</Application>
  <PresentationFormat>Widescreen</PresentationFormat>
  <Paragraphs>266</Paragraphs>
  <Slides>38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Segoe UI</vt:lpstr>
      <vt:lpstr>Office Theme</vt:lpstr>
      <vt:lpstr>MISES À JOUR DE 360 FEEDBACK ET STATUTS DE LOCALISATIONS </vt:lpstr>
      <vt:lpstr>Vue d’ensemble des calendriers de localisation Demande de localisation standard </vt:lpstr>
      <vt:lpstr>PowerPoint Presentation</vt:lpstr>
      <vt:lpstr>Vue d’ensemble des calendriers de localisation Demande de localisation urgente </vt:lpstr>
      <vt:lpstr>Définition de 360 FEEDBACK  </vt:lpstr>
      <vt:lpstr>Avantages d’une mise à jour 360 FEEDBACK?</vt:lpstr>
      <vt:lpstr>Obligations 360 FEEDBACK SECTION 14(1) de la Loi </vt:lpstr>
      <vt:lpstr>PowerPoint Presentation</vt:lpstr>
      <vt:lpstr>Options de statuts </vt:lpstr>
      <vt:lpstr>Statuts 360 FEEDBACK</vt:lpstr>
      <vt:lpstr>Statuts 360 FEEDBACK</vt:lpstr>
      <vt:lpstr>Statuts 360 FEEDBACK </vt:lpstr>
      <vt:lpstr>Se connecter au portail Internet</vt:lpstr>
      <vt:lpstr>Mettre à jour le statut de localisation </vt:lpstr>
      <vt:lpstr>Chercher pour une demande</vt:lpstr>
      <vt:lpstr>Affichage des résultats de recherche élargie</vt:lpstr>
      <vt:lpstr>Affichage réduit des résultats de recherche</vt:lpstr>
      <vt:lpstr>Résultats de recherche</vt:lpstr>
      <vt:lpstr>Liste d’avis</vt:lpstr>
      <vt:lpstr>Liste d’avis</vt:lpstr>
      <vt:lpstr>Vérifier la boîte du statut de localisation</vt:lpstr>
      <vt:lpstr>Statut de localisation – Éditer</vt:lpstr>
      <vt:lpstr>Statut de localisation- Éditer</vt:lpstr>
      <vt:lpstr>Considérations importantes concernant les statuts</vt:lpstr>
      <vt:lpstr>Statuts de localisation- Éditer</vt:lpstr>
      <vt:lpstr>Aperçu des statuts</vt:lpstr>
      <vt:lpstr>Assigner un statut</vt:lpstr>
      <vt:lpstr>Assigner un statut</vt:lpstr>
      <vt:lpstr>Assigner un statut conforme et fermer une localisation </vt:lpstr>
      <vt:lpstr>Terminer une localisation </vt:lpstr>
      <vt:lpstr>Terminer une localisation</vt:lpstr>
      <vt:lpstr>Champs obligatoires</vt:lpstr>
      <vt:lpstr>PowerPoint Presentation</vt:lpstr>
      <vt:lpstr>PowerPoint Presentation</vt:lpstr>
      <vt:lpstr>Automatiser vos réponses  360 FEEDBACK </vt:lpstr>
      <vt:lpstr>PowerPoint Presentation</vt:lpstr>
      <vt:lpstr>Logiciel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Valentina Cova</cp:lastModifiedBy>
  <cp:revision>138</cp:revision>
  <cp:lastPrinted>2019-03-22T15:58:32Z</cp:lastPrinted>
  <dcterms:created xsi:type="dcterms:W3CDTF">2019-03-21T15:36:56Z</dcterms:created>
  <dcterms:modified xsi:type="dcterms:W3CDTF">2023-07-10T18:46:23Z</dcterms:modified>
</cp:coreProperties>
</file>