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78" r:id="rId2"/>
    <p:sldId id="279" r:id="rId3"/>
    <p:sldId id="321" r:id="rId4"/>
    <p:sldId id="322" r:id="rId5"/>
    <p:sldId id="280" r:id="rId6"/>
    <p:sldId id="282" r:id="rId7"/>
    <p:sldId id="283"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23" r:id="rId26"/>
    <p:sldId id="302" r:id="rId27"/>
    <p:sldId id="303" r:id="rId28"/>
    <p:sldId id="304" r:id="rId29"/>
    <p:sldId id="305" r:id="rId30"/>
    <p:sldId id="306" r:id="rId31"/>
    <p:sldId id="307" r:id="rId32"/>
    <p:sldId id="314" r:id="rId33"/>
    <p:sldId id="315" r:id="rId34"/>
    <p:sldId id="316" r:id="rId35"/>
    <p:sldId id="317" r:id="rId36"/>
    <p:sldId id="318" r:id="rId37"/>
    <p:sldId id="319"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A781D-6485-02AE-4694-ABC6EDC1CB4A}" name="Issabella Ahadzi" initials="IA" userId="44c84577dfde3230" providerId="Windows Live"/>
  <p188:author id="{F35F21E7-9594-2C52-458D-7E272BA692BF}" name="Cory Officer" initials="CO" userId="S::COfficer@ON1Call.com::53f79ac1-7412-4a5c-ac14-663d607060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E42"/>
    <a:srgbClr val="7FBC42"/>
    <a:srgbClr val="709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p:restoredTop sz="94626"/>
  </p:normalViewPr>
  <p:slideViewPr>
    <p:cSldViewPr snapToGrid="0" snapToObjects="1">
      <p:cViewPr varScale="1">
        <p:scale>
          <a:sx n="73" d="100"/>
          <a:sy n="73" d="100"/>
        </p:scale>
        <p:origin x="43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AE20F-1CE2-468C-BD00-146150F3B48F}" type="doc">
      <dgm:prSet loTypeId="urn:microsoft.com/office/officeart/2005/8/layout/radial4" loCatId="relationship" qsTypeId="urn:microsoft.com/office/officeart/2005/8/quickstyle/3d4" qsCatId="3D" csTypeId="urn:microsoft.com/office/officeart/2005/8/colors/accent6_1" csCatId="accent6" phldr="1"/>
      <dgm:spPr/>
      <dgm:t>
        <a:bodyPr/>
        <a:lstStyle/>
        <a:p>
          <a:endParaRPr lang="en-US"/>
        </a:p>
      </dgm:t>
    </dgm:pt>
    <dgm:pt modelId="{995F3680-823D-4F27-B51F-251874B8B5F0}">
      <dgm:prSet phldrT="[Text]"/>
      <dgm:spPr/>
      <dgm:t>
        <a:bodyPr/>
        <a:lstStyle/>
        <a:p>
          <a:r>
            <a:rPr lang="en-US" dirty="0">
              <a:latin typeface="Arial" panose="020B0604020202020204" pitchFamily="34" charset="0"/>
              <a:cs typeface="Arial" panose="020B0604020202020204" pitchFamily="34" charset="0"/>
            </a:rPr>
            <a:t>CLOSED DATE</a:t>
          </a:r>
        </a:p>
      </dgm:t>
    </dgm:pt>
    <dgm:pt modelId="{3E48062D-074E-4299-A047-A1AA67F653FD}" type="par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DE16152A-8CF1-4D58-8733-76AF7D09242A}" type="sib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BACD6D5E-1293-43F1-8A4D-B5084E6BB462}">
      <dgm:prSet phldrT="[Text]"/>
      <dgm:spPr/>
      <dgm:t>
        <a:bodyPr/>
        <a:lstStyle/>
        <a:p>
          <a:r>
            <a:rPr lang="en-US" dirty="0">
              <a:latin typeface="Arial" panose="020B0604020202020204" pitchFamily="34" charset="0"/>
              <a:cs typeface="Arial" panose="020B0604020202020204" pitchFamily="34" charset="0"/>
            </a:rPr>
            <a:t>Completed</a:t>
          </a:r>
        </a:p>
      </dgm:t>
    </dgm:pt>
    <dgm:pt modelId="{2E98340B-1815-462A-9786-D22C89D7B796}" type="par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F782C9A8-8A41-41D0-AC68-6B9E0F305483}" type="sib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82929B18-37A6-4864-A7E1-8C748F79FD92}">
      <dgm:prSet phldrT="[Text]"/>
      <dgm:spPr/>
      <dgm:t>
        <a:bodyPr/>
        <a:lstStyle/>
        <a:p>
          <a:r>
            <a:rPr lang="en-US" dirty="0">
              <a:latin typeface="Arial" panose="020B0604020202020204" pitchFamily="34" charset="0"/>
              <a:cs typeface="Arial" panose="020B0604020202020204" pitchFamily="34" charset="0"/>
            </a:rPr>
            <a:t>Cleared</a:t>
          </a:r>
        </a:p>
      </dgm:t>
    </dgm:pt>
    <dgm:pt modelId="{DFA78E4A-A39A-46A0-AD00-3B034483BA2B}" type="parTrans" cxnId="{CFD92318-58C5-4139-B382-B2DA8D388AF5}">
      <dgm:prSet/>
      <dgm:spPr/>
      <dgm:t>
        <a:bodyPr/>
        <a:lstStyle/>
        <a:p>
          <a:endParaRPr lang="en-US">
            <a:latin typeface="Arial" panose="020B0604020202020204" pitchFamily="34" charset="0"/>
            <a:cs typeface="Arial" panose="020B0604020202020204" pitchFamily="34" charset="0"/>
          </a:endParaRPr>
        </a:p>
      </dgm:t>
    </dgm:pt>
    <dgm:pt modelId="{2EA80BF2-F5CA-48A2-BFAB-807109F0FFA5}" type="sibTrans" cxnId="{CFD92318-58C5-4139-B382-B2DA8D388AF5}">
      <dgm:prSet/>
      <dgm:spPr/>
      <dgm:t>
        <a:bodyPr/>
        <a:lstStyle/>
        <a:p>
          <a:endParaRPr lang="en-US">
            <a:latin typeface="Arial" panose="020B0604020202020204" pitchFamily="34" charset="0"/>
            <a:cs typeface="Arial" panose="020B0604020202020204" pitchFamily="34" charset="0"/>
          </a:endParaRPr>
        </a:p>
      </dgm:t>
    </dgm:pt>
    <dgm:pt modelId="{E7AFD6BD-95B3-4FD8-9605-60D4CBE0A6A6}" type="pres">
      <dgm:prSet presAssocID="{E92AE20F-1CE2-468C-BD00-146150F3B48F}" presName="cycle" presStyleCnt="0">
        <dgm:presLayoutVars>
          <dgm:chMax val="1"/>
          <dgm:dir/>
          <dgm:animLvl val="ctr"/>
          <dgm:resizeHandles val="exact"/>
        </dgm:presLayoutVars>
      </dgm:prSet>
      <dgm:spPr/>
    </dgm:pt>
    <dgm:pt modelId="{011ED044-C97C-4EF6-8A9E-184395F4776F}" type="pres">
      <dgm:prSet presAssocID="{995F3680-823D-4F27-B51F-251874B8B5F0}" presName="centerShape" presStyleLbl="node0" presStyleIdx="0" presStyleCnt="1"/>
      <dgm:spPr/>
    </dgm:pt>
    <dgm:pt modelId="{C1756F86-CD51-4FE2-A517-5FF40FAFC223}" type="pres">
      <dgm:prSet presAssocID="{2E98340B-1815-462A-9786-D22C89D7B796}" presName="parTrans" presStyleLbl="bgSibTrans2D1" presStyleIdx="0" presStyleCnt="2" custScaleX="29423" custScaleY="71570" custLinFactNeighborX="35256" custLinFactNeighborY="61541"/>
      <dgm:spPr/>
    </dgm:pt>
    <dgm:pt modelId="{4153FD7D-7646-4D6A-B606-DB6E8969EACF}" type="pres">
      <dgm:prSet presAssocID="{BACD6D5E-1293-43F1-8A4D-B5084E6BB462}" presName="node" presStyleLbl="node1" presStyleIdx="0" presStyleCnt="2" custRadScaleRad="100482" custRadScaleInc="-320">
        <dgm:presLayoutVars>
          <dgm:bulletEnabled val="1"/>
        </dgm:presLayoutVars>
      </dgm:prSet>
      <dgm:spPr/>
    </dgm:pt>
    <dgm:pt modelId="{F4AB4F26-B594-40F5-ADE2-24EA611135CE}" type="pres">
      <dgm:prSet presAssocID="{DFA78E4A-A39A-46A0-AD00-3B034483BA2B}" presName="parTrans" presStyleLbl="bgSibTrans2D1" presStyleIdx="1" presStyleCnt="2" custScaleX="37531" custScaleY="62517" custLinFactNeighborX="-1705" custLinFactNeighborY="78820"/>
      <dgm:spPr/>
    </dgm:pt>
    <dgm:pt modelId="{185D5284-3032-4395-B364-54B1D2BDF0C8}" type="pres">
      <dgm:prSet presAssocID="{82929B18-37A6-4864-A7E1-8C748F79FD92}" presName="node" presStyleLbl="node1" presStyleIdx="1" presStyleCnt="2">
        <dgm:presLayoutVars>
          <dgm:bulletEnabled val="1"/>
        </dgm:presLayoutVars>
      </dgm:prSet>
      <dgm:spPr/>
    </dgm:pt>
  </dgm:ptLst>
  <dgm:cxnLst>
    <dgm:cxn modelId="{CFD92318-58C5-4139-B382-B2DA8D388AF5}" srcId="{995F3680-823D-4F27-B51F-251874B8B5F0}" destId="{82929B18-37A6-4864-A7E1-8C748F79FD92}" srcOrd="1" destOrd="0" parTransId="{DFA78E4A-A39A-46A0-AD00-3B034483BA2B}" sibTransId="{2EA80BF2-F5CA-48A2-BFAB-807109F0FFA5}"/>
    <dgm:cxn modelId="{1943C742-22B6-4183-9CBA-945152B9A6AB}" type="presOf" srcId="{BACD6D5E-1293-43F1-8A4D-B5084E6BB462}" destId="{4153FD7D-7646-4D6A-B606-DB6E8969EACF}" srcOrd="0" destOrd="0" presId="urn:microsoft.com/office/officeart/2005/8/layout/radial4"/>
    <dgm:cxn modelId="{7334876F-91E8-4635-822E-101D3CD6E1A0}" type="presOf" srcId="{82929B18-37A6-4864-A7E1-8C748F79FD92}" destId="{185D5284-3032-4395-B364-54B1D2BDF0C8}" srcOrd="0" destOrd="0" presId="urn:microsoft.com/office/officeart/2005/8/layout/radial4"/>
    <dgm:cxn modelId="{4D237C73-8E3D-45F4-AE07-F3646CECFB8F}" srcId="{E92AE20F-1CE2-468C-BD00-146150F3B48F}" destId="{995F3680-823D-4F27-B51F-251874B8B5F0}" srcOrd="0" destOrd="0" parTransId="{3E48062D-074E-4299-A047-A1AA67F653FD}" sibTransId="{DE16152A-8CF1-4D58-8733-76AF7D09242A}"/>
    <dgm:cxn modelId="{AF3C1583-D466-4787-A6B0-091EE209A12E}" type="presOf" srcId="{DFA78E4A-A39A-46A0-AD00-3B034483BA2B}" destId="{F4AB4F26-B594-40F5-ADE2-24EA611135CE}" srcOrd="0" destOrd="0" presId="urn:microsoft.com/office/officeart/2005/8/layout/radial4"/>
    <dgm:cxn modelId="{55BE0889-10AD-4C92-A146-B8C90A999476}" type="presOf" srcId="{995F3680-823D-4F27-B51F-251874B8B5F0}" destId="{011ED044-C97C-4EF6-8A9E-184395F4776F}" srcOrd="0" destOrd="0" presId="urn:microsoft.com/office/officeart/2005/8/layout/radial4"/>
    <dgm:cxn modelId="{142CE28C-3A14-4608-9920-82A438819B69}" srcId="{995F3680-823D-4F27-B51F-251874B8B5F0}" destId="{BACD6D5E-1293-43F1-8A4D-B5084E6BB462}" srcOrd="0" destOrd="0" parTransId="{2E98340B-1815-462A-9786-D22C89D7B796}" sibTransId="{F782C9A8-8A41-41D0-AC68-6B9E0F305483}"/>
    <dgm:cxn modelId="{96D8248F-5884-46CC-AEB3-6DEF39146D52}" type="presOf" srcId="{2E98340B-1815-462A-9786-D22C89D7B796}" destId="{C1756F86-CD51-4FE2-A517-5FF40FAFC223}" srcOrd="0" destOrd="0" presId="urn:microsoft.com/office/officeart/2005/8/layout/radial4"/>
    <dgm:cxn modelId="{DB3899F5-7605-4AD7-B484-952658FC1382}" type="presOf" srcId="{E92AE20F-1CE2-468C-BD00-146150F3B48F}" destId="{E7AFD6BD-95B3-4FD8-9605-60D4CBE0A6A6}" srcOrd="0" destOrd="0" presId="urn:microsoft.com/office/officeart/2005/8/layout/radial4"/>
    <dgm:cxn modelId="{BB1FEFCD-D61C-47B5-971B-056F7EE021ED}" type="presParOf" srcId="{E7AFD6BD-95B3-4FD8-9605-60D4CBE0A6A6}" destId="{011ED044-C97C-4EF6-8A9E-184395F4776F}" srcOrd="0" destOrd="0" presId="urn:microsoft.com/office/officeart/2005/8/layout/radial4"/>
    <dgm:cxn modelId="{9F49F7E4-E1F6-431A-AC6A-51325E04F10B}" type="presParOf" srcId="{E7AFD6BD-95B3-4FD8-9605-60D4CBE0A6A6}" destId="{C1756F86-CD51-4FE2-A517-5FF40FAFC223}" srcOrd="1" destOrd="0" presId="urn:microsoft.com/office/officeart/2005/8/layout/radial4"/>
    <dgm:cxn modelId="{C693CE19-0DBA-4900-86A7-5E25D2D77D91}" type="presParOf" srcId="{E7AFD6BD-95B3-4FD8-9605-60D4CBE0A6A6}" destId="{4153FD7D-7646-4D6A-B606-DB6E8969EACF}" srcOrd="2" destOrd="0" presId="urn:microsoft.com/office/officeart/2005/8/layout/radial4"/>
    <dgm:cxn modelId="{F511BAC5-2F59-4FD9-859B-EC680F04A5B8}" type="presParOf" srcId="{E7AFD6BD-95B3-4FD8-9605-60D4CBE0A6A6}" destId="{F4AB4F26-B594-40F5-ADE2-24EA611135CE}" srcOrd="3" destOrd="0" presId="urn:microsoft.com/office/officeart/2005/8/layout/radial4"/>
    <dgm:cxn modelId="{8D42F5B1-D001-488F-8F57-1EFC7139051E}" type="presParOf" srcId="{E7AFD6BD-95B3-4FD8-9605-60D4CBE0A6A6}" destId="{185D5284-3032-4395-B364-54B1D2BDF0C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AE20F-1CE2-468C-BD00-146150F3B48F}" type="doc">
      <dgm:prSet loTypeId="urn:microsoft.com/office/officeart/2005/8/layout/radial4" loCatId="relationship" qsTypeId="urn:microsoft.com/office/officeart/2005/8/quickstyle/3d2" qsCatId="3D" csTypeId="urn:microsoft.com/office/officeart/2005/8/colors/accent6_2" csCatId="accent6" phldr="1"/>
      <dgm:spPr/>
      <dgm:t>
        <a:bodyPr/>
        <a:lstStyle/>
        <a:p>
          <a:endParaRPr lang="en-US"/>
        </a:p>
      </dgm:t>
    </dgm:pt>
    <dgm:pt modelId="{995F3680-823D-4F27-B51F-251874B8B5F0}">
      <dgm:prSet phldrT="[Text]"/>
      <dgm:spPr/>
      <dgm:t>
        <a:bodyPr/>
        <a:lstStyle/>
        <a:p>
          <a:r>
            <a:rPr lang="en-US" dirty="0">
              <a:latin typeface="Arial" panose="020B0604020202020204" pitchFamily="34" charset="0"/>
              <a:cs typeface="Arial" panose="020B0604020202020204" pitchFamily="34" charset="0"/>
            </a:rPr>
            <a:t>NOTES</a:t>
          </a:r>
        </a:p>
      </dgm:t>
    </dgm:pt>
    <dgm:pt modelId="{3E48062D-074E-4299-A047-A1AA67F653FD}" type="par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DE16152A-8CF1-4D58-8733-76AF7D09242A}" type="sib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BACD6D5E-1293-43F1-8A4D-B5084E6BB462}">
      <dgm:prSet phldrT="[Text]"/>
      <dgm:spPr/>
      <dgm:t>
        <a:bodyPr/>
        <a:lstStyle/>
        <a:p>
          <a:r>
            <a:rPr lang="en-US" dirty="0">
              <a:latin typeface="Arial" panose="020B0604020202020204" pitchFamily="34" charset="0"/>
              <a:cs typeface="Arial" panose="020B0604020202020204" pitchFamily="34" charset="0"/>
            </a:rPr>
            <a:t>Renegotiated</a:t>
          </a:r>
        </a:p>
      </dgm:t>
    </dgm:pt>
    <dgm:pt modelId="{2E98340B-1815-462A-9786-D22C89D7B796}" type="par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F782C9A8-8A41-41D0-AC68-6B9E0F305483}" type="sib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12F2E6ED-E756-4192-8230-009EEEB9B6C3}">
      <dgm:prSet phldrT="[Text]"/>
      <dgm:spPr/>
      <dgm:t>
        <a:bodyPr/>
        <a:lstStyle/>
        <a:p>
          <a:r>
            <a:rPr lang="en-US" dirty="0">
              <a:latin typeface="Arial" panose="020B0604020202020204" pitchFamily="34" charset="0"/>
              <a:cs typeface="Arial" panose="020B0604020202020204" pitchFamily="34" charset="0"/>
            </a:rPr>
            <a:t>Requestor Must Provide More Information</a:t>
          </a:r>
        </a:p>
      </dgm:t>
    </dgm:pt>
    <dgm:pt modelId="{65B88290-DDB9-49D5-8673-1A529A04FD72}" type="parTrans" cxnId="{839DA181-F96E-4172-9A3F-A49A7FC646AB}">
      <dgm:prSet/>
      <dgm:spPr/>
      <dgm:t>
        <a:bodyPr/>
        <a:lstStyle/>
        <a:p>
          <a:endParaRPr lang="en-US">
            <a:latin typeface="Arial" panose="020B0604020202020204" pitchFamily="34" charset="0"/>
            <a:cs typeface="Arial" panose="020B0604020202020204" pitchFamily="34" charset="0"/>
          </a:endParaRPr>
        </a:p>
      </dgm:t>
    </dgm:pt>
    <dgm:pt modelId="{86657370-3E01-4A04-801B-C08BA0AD8DF7}" type="sibTrans" cxnId="{839DA181-F96E-4172-9A3F-A49A7FC646AB}">
      <dgm:prSet/>
      <dgm:spPr/>
      <dgm:t>
        <a:bodyPr/>
        <a:lstStyle/>
        <a:p>
          <a:endParaRPr lang="en-US">
            <a:latin typeface="Arial" panose="020B0604020202020204" pitchFamily="34" charset="0"/>
            <a:cs typeface="Arial" panose="020B0604020202020204" pitchFamily="34" charset="0"/>
          </a:endParaRPr>
        </a:p>
      </dgm:t>
    </dgm:pt>
    <dgm:pt modelId="{EB1B2126-F4AA-41E0-AEFE-BFC7868DB0FF}">
      <dgm:prSet phldrT="[Text]"/>
      <dgm:spPr/>
      <dgm:t>
        <a:bodyPr/>
        <a:lstStyle/>
        <a:p>
          <a:r>
            <a:rPr lang="en-US" dirty="0">
              <a:latin typeface="Arial" panose="020B0604020202020204" pitchFamily="34" charset="0"/>
              <a:cs typeface="Arial" panose="020B0604020202020204" pitchFamily="34" charset="0"/>
            </a:rPr>
            <a:t>Not Completed</a:t>
          </a:r>
        </a:p>
      </dgm:t>
    </dgm:pt>
    <dgm:pt modelId="{F2B226AC-BB88-48BF-ADFB-15BE93C55C6B}" type="parTrans" cxnId="{4D934169-9CFE-4ABF-B4D8-D2EEAF54DBB0}">
      <dgm:prSet/>
      <dgm:spPr/>
      <dgm:t>
        <a:bodyPr/>
        <a:lstStyle/>
        <a:p>
          <a:endParaRPr lang="en-US">
            <a:latin typeface="Arial" panose="020B0604020202020204" pitchFamily="34" charset="0"/>
            <a:cs typeface="Arial" panose="020B0604020202020204" pitchFamily="34" charset="0"/>
          </a:endParaRPr>
        </a:p>
      </dgm:t>
    </dgm:pt>
    <dgm:pt modelId="{6B458634-B292-4BC5-9969-D78341A90A24}" type="sibTrans" cxnId="{4D934169-9CFE-4ABF-B4D8-D2EEAF54DBB0}">
      <dgm:prSet/>
      <dgm:spPr/>
      <dgm:t>
        <a:bodyPr/>
        <a:lstStyle/>
        <a:p>
          <a:endParaRPr lang="en-US">
            <a:latin typeface="Arial" panose="020B0604020202020204" pitchFamily="34" charset="0"/>
            <a:cs typeface="Arial" panose="020B0604020202020204" pitchFamily="34" charset="0"/>
          </a:endParaRPr>
        </a:p>
      </dgm:t>
    </dgm:pt>
    <dgm:pt modelId="{E7AFD6BD-95B3-4FD8-9605-60D4CBE0A6A6}" type="pres">
      <dgm:prSet presAssocID="{E92AE20F-1CE2-468C-BD00-146150F3B48F}" presName="cycle" presStyleCnt="0">
        <dgm:presLayoutVars>
          <dgm:chMax val="1"/>
          <dgm:dir/>
          <dgm:animLvl val="ctr"/>
          <dgm:resizeHandles val="exact"/>
        </dgm:presLayoutVars>
      </dgm:prSet>
      <dgm:spPr/>
    </dgm:pt>
    <dgm:pt modelId="{011ED044-C97C-4EF6-8A9E-184395F4776F}" type="pres">
      <dgm:prSet presAssocID="{995F3680-823D-4F27-B51F-251874B8B5F0}" presName="centerShape" presStyleLbl="node0" presStyleIdx="0" presStyleCnt="1"/>
      <dgm:spPr/>
    </dgm:pt>
    <dgm:pt modelId="{C1756F86-CD51-4FE2-A517-5FF40FAFC223}" type="pres">
      <dgm:prSet presAssocID="{2E98340B-1815-462A-9786-D22C89D7B796}" presName="parTrans" presStyleLbl="bgSibTrans2D1" presStyleIdx="0" presStyleCnt="3"/>
      <dgm:spPr/>
    </dgm:pt>
    <dgm:pt modelId="{4153FD7D-7646-4D6A-B606-DB6E8969EACF}" type="pres">
      <dgm:prSet presAssocID="{BACD6D5E-1293-43F1-8A4D-B5084E6BB462}" presName="node" presStyleLbl="node1" presStyleIdx="0" presStyleCnt="3">
        <dgm:presLayoutVars>
          <dgm:bulletEnabled val="1"/>
        </dgm:presLayoutVars>
      </dgm:prSet>
      <dgm:spPr/>
    </dgm:pt>
    <dgm:pt modelId="{0042807A-6ABE-4BAE-B89B-E368712C8ABE}" type="pres">
      <dgm:prSet presAssocID="{65B88290-DDB9-49D5-8673-1A529A04FD72}" presName="parTrans" presStyleLbl="bgSibTrans2D1" presStyleIdx="1" presStyleCnt="3"/>
      <dgm:spPr/>
    </dgm:pt>
    <dgm:pt modelId="{CD3E7F86-516D-4D26-84B2-CBEB3C5C86A5}" type="pres">
      <dgm:prSet presAssocID="{12F2E6ED-E756-4192-8230-009EEEB9B6C3}" presName="node" presStyleLbl="node1" presStyleIdx="1" presStyleCnt="3">
        <dgm:presLayoutVars>
          <dgm:bulletEnabled val="1"/>
        </dgm:presLayoutVars>
      </dgm:prSet>
      <dgm:spPr/>
    </dgm:pt>
    <dgm:pt modelId="{9F81DCFD-DCD4-43F2-BD4B-5A2C635BD586}" type="pres">
      <dgm:prSet presAssocID="{F2B226AC-BB88-48BF-ADFB-15BE93C55C6B}" presName="parTrans" presStyleLbl="bgSibTrans2D1" presStyleIdx="2" presStyleCnt="3"/>
      <dgm:spPr/>
    </dgm:pt>
    <dgm:pt modelId="{3277312C-4531-448B-BD8D-D23485AC697E}" type="pres">
      <dgm:prSet presAssocID="{EB1B2126-F4AA-41E0-AEFE-BFC7868DB0FF}" presName="node" presStyleLbl="node1" presStyleIdx="2" presStyleCnt="3">
        <dgm:presLayoutVars>
          <dgm:bulletEnabled val="1"/>
        </dgm:presLayoutVars>
      </dgm:prSet>
      <dgm:spPr/>
    </dgm:pt>
  </dgm:ptLst>
  <dgm:cxnLst>
    <dgm:cxn modelId="{E9242008-20C5-4C38-978F-B4CD37904F42}" type="presOf" srcId="{F2B226AC-BB88-48BF-ADFB-15BE93C55C6B}" destId="{9F81DCFD-DCD4-43F2-BD4B-5A2C635BD586}" srcOrd="0" destOrd="0" presId="urn:microsoft.com/office/officeart/2005/8/layout/radial4"/>
    <dgm:cxn modelId="{C4AAF338-497C-4698-9E1A-A2B7C5A85D35}" type="presOf" srcId="{65B88290-DDB9-49D5-8673-1A529A04FD72}" destId="{0042807A-6ABE-4BAE-B89B-E368712C8ABE}" srcOrd="0" destOrd="0" presId="urn:microsoft.com/office/officeart/2005/8/layout/radial4"/>
    <dgm:cxn modelId="{1943C742-22B6-4183-9CBA-945152B9A6AB}" type="presOf" srcId="{BACD6D5E-1293-43F1-8A4D-B5084E6BB462}" destId="{4153FD7D-7646-4D6A-B606-DB6E8969EACF}" srcOrd="0" destOrd="0" presId="urn:microsoft.com/office/officeart/2005/8/layout/radial4"/>
    <dgm:cxn modelId="{4D934169-9CFE-4ABF-B4D8-D2EEAF54DBB0}" srcId="{995F3680-823D-4F27-B51F-251874B8B5F0}" destId="{EB1B2126-F4AA-41E0-AEFE-BFC7868DB0FF}" srcOrd="2" destOrd="0" parTransId="{F2B226AC-BB88-48BF-ADFB-15BE93C55C6B}" sibTransId="{6B458634-B292-4BC5-9969-D78341A90A24}"/>
    <dgm:cxn modelId="{4D237C73-8E3D-45F4-AE07-F3646CECFB8F}" srcId="{E92AE20F-1CE2-468C-BD00-146150F3B48F}" destId="{995F3680-823D-4F27-B51F-251874B8B5F0}" srcOrd="0" destOrd="0" parTransId="{3E48062D-074E-4299-A047-A1AA67F653FD}" sibTransId="{DE16152A-8CF1-4D58-8733-76AF7D09242A}"/>
    <dgm:cxn modelId="{92598C54-27A8-445C-8875-D4050970F373}" type="presOf" srcId="{EB1B2126-F4AA-41E0-AEFE-BFC7868DB0FF}" destId="{3277312C-4531-448B-BD8D-D23485AC697E}" srcOrd="0" destOrd="0" presId="urn:microsoft.com/office/officeart/2005/8/layout/radial4"/>
    <dgm:cxn modelId="{839DA181-F96E-4172-9A3F-A49A7FC646AB}" srcId="{995F3680-823D-4F27-B51F-251874B8B5F0}" destId="{12F2E6ED-E756-4192-8230-009EEEB9B6C3}" srcOrd="1" destOrd="0" parTransId="{65B88290-DDB9-49D5-8673-1A529A04FD72}" sibTransId="{86657370-3E01-4A04-801B-C08BA0AD8DF7}"/>
    <dgm:cxn modelId="{55BE0889-10AD-4C92-A146-B8C90A999476}" type="presOf" srcId="{995F3680-823D-4F27-B51F-251874B8B5F0}" destId="{011ED044-C97C-4EF6-8A9E-184395F4776F}" srcOrd="0" destOrd="0" presId="urn:microsoft.com/office/officeart/2005/8/layout/radial4"/>
    <dgm:cxn modelId="{142CE28C-3A14-4608-9920-82A438819B69}" srcId="{995F3680-823D-4F27-B51F-251874B8B5F0}" destId="{BACD6D5E-1293-43F1-8A4D-B5084E6BB462}" srcOrd="0" destOrd="0" parTransId="{2E98340B-1815-462A-9786-D22C89D7B796}" sibTransId="{F782C9A8-8A41-41D0-AC68-6B9E0F305483}"/>
    <dgm:cxn modelId="{96D8248F-5884-46CC-AEB3-6DEF39146D52}" type="presOf" srcId="{2E98340B-1815-462A-9786-D22C89D7B796}" destId="{C1756F86-CD51-4FE2-A517-5FF40FAFC223}" srcOrd="0" destOrd="0" presId="urn:microsoft.com/office/officeart/2005/8/layout/radial4"/>
    <dgm:cxn modelId="{AB4C0194-0631-4C04-87E2-3E05BB67F519}" type="presOf" srcId="{12F2E6ED-E756-4192-8230-009EEEB9B6C3}" destId="{CD3E7F86-516D-4D26-84B2-CBEB3C5C86A5}" srcOrd="0" destOrd="0" presId="urn:microsoft.com/office/officeart/2005/8/layout/radial4"/>
    <dgm:cxn modelId="{DB3899F5-7605-4AD7-B484-952658FC1382}" type="presOf" srcId="{E92AE20F-1CE2-468C-BD00-146150F3B48F}" destId="{E7AFD6BD-95B3-4FD8-9605-60D4CBE0A6A6}" srcOrd="0" destOrd="0" presId="urn:microsoft.com/office/officeart/2005/8/layout/radial4"/>
    <dgm:cxn modelId="{BB1FEFCD-D61C-47B5-971B-056F7EE021ED}" type="presParOf" srcId="{E7AFD6BD-95B3-4FD8-9605-60D4CBE0A6A6}" destId="{011ED044-C97C-4EF6-8A9E-184395F4776F}" srcOrd="0" destOrd="0" presId="urn:microsoft.com/office/officeart/2005/8/layout/radial4"/>
    <dgm:cxn modelId="{9F49F7E4-E1F6-431A-AC6A-51325E04F10B}" type="presParOf" srcId="{E7AFD6BD-95B3-4FD8-9605-60D4CBE0A6A6}" destId="{C1756F86-CD51-4FE2-A517-5FF40FAFC223}" srcOrd="1" destOrd="0" presId="urn:microsoft.com/office/officeart/2005/8/layout/radial4"/>
    <dgm:cxn modelId="{C693CE19-0DBA-4900-86A7-5E25D2D77D91}" type="presParOf" srcId="{E7AFD6BD-95B3-4FD8-9605-60D4CBE0A6A6}" destId="{4153FD7D-7646-4D6A-B606-DB6E8969EACF}" srcOrd="2" destOrd="0" presId="urn:microsoft.com/office/officeart/2005/8/layout/radial4"/>
    <dgm:cxn modelId="{DFA447AC-868D-4D80-8D1D-1B69429DED29}" type="presParOf" srcId="{E7AFD6BD-95B3-4FD8-9605-60D4CBE0A6A6}" destId="{0042807A-6ABE-4BAE-B89B-E368712C8ABE}" srcOrd="3" destOrd="0" presId="urn:microsoft.com/office/officeart/2005/8/layout/radial4"/>
    <dgm:cxn modelId="{ECDBD633-E50D-467C-BC9C-9219084363C7}" type="presParOf" srcId="{E7AFD6BD-95B3-4FD8-9605-60D4CBE0A6A6}" destId="{CD3E7F86-516D-4D26-84B2-CBEB3C5C86A5}" srcOrd="4" destOrd="0" presId="urn:microsoft.com/office/officeart/2005/8/layout/radial4"/>
    <dgm:cxn modelId="{95AD667F-257C-4A6C-9C7C-59D2910CD812}" type="presParOf" srcId="{E7AFD6BD-95B3-4FD8-9605-60D4CBE0A6A6}" destId="{9F81DCFD-DCD4-43F2-BD4B-5A2C635BD586}" srcOrd="5" destOrd="0" presId="urn:microsoft.com/office/officeart/2005/8/layout/radial4"/>
    <dgm:cxn modelId="{DE382542-AE39-4F18-9346-0A4C89850746}" type="presParOf" srcId="{E7AFD6BD-95B3-4FD8-9605-60D4CBE0A6A6}" destId="{3277312C-4531-448B-BD8D-D23485AC697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ED044-C97C-4EF6-8A9E-184395F4776F}">
      <dsp:nvSpPr>
        <dsp:cNvPr id="0" name=""/>
        <dsp:cNvSpPr/>
      </dsp:nvSpPr>
      <dsp:spPr>
        <a:xfrm>
          <a:off x="1799724" y="2591547"/>
          <a:ext cx="1660019" cy="1660019"/>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CLOSED DATE</a:t>
          </a:r>
        </a:p>
      </dsp:txBody>
      <dsp:txXfrm>
        <a:off x="2042828" y="2834651"/>
        <a:ext cx="1173811" cy="1173811"/>
      </dsp:txXfrm>
    </dsp:sp>
    <dsp:sp modelId="{C1756F86-CD51-4FE2-A517-5FF40FAFC223}">
      <dsp:nvSpPr>
        <dsp:cNvPr id="0" name=""/>
        <dsp:cNvSpPr/>
      </dsp:nvSpPr>
      <dsp:spPr>
        <a:xfrm rot="12896084">
          <a:off x="1611871" y="2640405"/>
          <a:ext cx="393692" cy="338601"/>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153FD7D-7646-4D6A-B606-DB6E8969EACF}">
      <dsp:nvSpPr>
        <dsp:cNvPr id="0" name=""/>
        <dsp:cNvSpPr/>
      </dsp:nvSpPr>
      <dsp:spPr>
        <a:xfrm>
          <a:off x="0" y="1504634"/>
          <a:ext cx="1577018" cy="126161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Completed</a:t>
          </a:r>
        </a:p>
      </dsp:txBody>
      <dsp:txXfrm>
        <a:off x="36951" y="1541585"/>
        <a:ext cx="1503116" cy="1187712"/>
      </dsp:txXfrm>
    </dsp:sp>
    <dsp:sp modelId="{F4AB4F26-B594-40F5-ADE2-24EA611135CE}">
      <dsp:nvSpPr>
        <dsp:cNvPr id="0" name=""/>
        <dsp:cNvSpPr/>
      </dsp:nvSpPr>
      <dsp:spPr>
        <a:xfrm rot="19500000">
          <a:off x="3647974" y="2741566"/>
          <a:ext cx="502803" cy="295771"/>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85D5284-3032-4395-B364-54B1D2BDF0C8}">
      <dsp:nvSpPr>
        <dsp:cNvPr id="0" name=""/>
        <dsp:cNvSpPr/>
      </dsp:nvSpPr>
      <dsp:spPr>
        <a:xfrm>
          <a:off x="3682418" y="1501532"/>
          <a:ext cx="1577018" cy="126161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Cleared</a:t>
          </a:r>
        </a:p>
      </dsp:txBody>
      <dsp:txXfrm>
        <a:off x="3719369" y="1538483"/>
        <a:ext cx="1503116" cy="118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ED044-C97C-4EF6-8A9E-184395F4776F}">
      <dsp:nvSpPr>
        <dsp:cNvPr id="0" name=""/>
        <dsp:cNvSpPr/>
      </dsp:nvSpPr>
      <dsp:spPr>
        <a:xfrm>
          <a:off x="1823762" y="3070944"/>
          <a:ext cx="1682191" cy="168219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NOTES</a:t>
          </a:r>
        </a:p>
      </dsp:txBody>
      <dsp:txXfrm>
        <a:off x="2070113" y="3317295"/>
        <a:ext cx="1189489" cy="1189489"/>
      </dsp:txXfrm>
    </dsp:sp>
    <dsp:sp modelId="{C1756F86-CD51-4FE2-A517-5FF40FAFC223}">
      <dsp:nvSpPr>
        <dsp:cNvPr id="0" name=""/>
        <dsp:cNvSpPr/>
      </dsp:nvSpPr>
      <dsp:spPr>
        <a:xfrm rot="12900000">
          <a:off x="680710" y="2756703"/>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53FD7D-7646-4D6A-B606-DB6E8969EACF}">
      <dsp:nvSpPr>
        <dsp:cNvPr id="0" name=""/>
        <dsp:cNvSpPr/>
      </dsp:nvSpPr>
      <dsp:spPr>
        <a:xfrm>
          <a:off x="4013" y="1969157"/>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Renegotiated</a:t>
          </a:r>
        </a:p>
      </dsp:txBody>
      <dsp:txXfrm>
        <a:off x="41458" y="2006602"/>
        <a:ext cx="1523192" cy="1203575"/>
      </dsp:txXfrm>
    </dsp:sp>
    <dsp:sp modelId="{0042807A-6ABE-4BAE-B89B-E368712C8ABE}">
      <dsp:nvSpPr>
        <dsp:cNvPr id="0" name=""/>
        <dsp:cNvSpPr/>
      </dsp:nvSpPr>
      <dsp:spPr>
        <a:xfrm rot="16200000">
          <a:off x="1988357" y="2075985"/>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3E7F86-516D-4D26-84B2-CBEB3C5C86A5}">
      <dsp:nvSpPr>
        <dsp:cNvPr id="0" name=""/>
        <dsp:cNvSpPr/>
      </dsp:nvSpPr>
      <dsp:spPr>
        <a:xfrm>
          <a:off x="1865817" y="999963"/>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Requestor Must Provide More Information</a:t>
          </a:r>
        </a:p>
      </dsp:txBody>
      <dsp:txXfrm>
        <a:off x="1903262" y="1037408"/>
        <a:ext cx="1523192" cy="1203575"/>
      </dsp:txXfrm>
    </dsp:sp>
    <dsp:sp modelId="{9F81DCFD-DCD4-43F2-BD4B-5A2C635BD586}">
      <dsp:nvSpPr>
        <dsp:cNvPr id="0" name=""/>
        <dsp:cNvSpPr/>
      </dsp:nvSpPr>
      <dsp:spPr>
        <a:xfrm rot="19500000">
          <a:off x="3296005" y="2756703"/>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77312C-4531-448B-BD8D-D23485AC697E}">
      <dsp:nvSpPr>
        <dsp:cNvPr id="0" name=""/>
        <dsp:cNvSpPr/>
      </dsp:nvSpPr>
      <dsp:spPr>
        <a:xfrm>
          <a:off x="3727621" y="1969157"/>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Not Completed</a:t>
          </a:r>
        </a:p>
      </dsp:txBody>
      <dsp:txXfrm>
        <a:off x="3765066" y="2006602"/>
        <a:ext cx="1523192" cy="1203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994C9-2100-46D3-8BA6-F36E1F895634}" type="datetimeFigureOut">
              <a:rPr lang="en-CA" smtClean="0"/>
              <a:t>2023-05-15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676A5-2BD9-4809-A7FF-5C3A6BD031ED}" type="slidenum">
              <a:rPr lang="en-CA" smtClean="0"/>
              <a:t>‹#›</a:t>
            </a:fld>
            <a:endParaRPr lang="en-CA"/>
          </a:p>
        </p:txBody>
      </p:sp>
    </p:spTree>
    <p:extLst>
      <p:ext uri="{BB962C8B-B14F-4D97-AF65-F5344CB8AC3E}">
        <p14:creationId xmlns:p14="http://schemas.microsoft.com/office/powerpoint/2010/main" val="302229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7D46A7-E4AF-4CB9-9B50-7BBDA19AF6AD}" type="slidenum">
              <a:rPr lang="en-CA" smtClean="0"/>
              <a:t>1</a:t>
            </a:fld>
            <a:endParaRPr lang="en-CA"/>
          </a:p>
        </p:txBody>
      </p:sp>
    </p:spTree>
    <p:extLst>
      <p:ext uri="{BB962C8B-B14F-4D97-AF65-F5344CB8AC3E}">
        <p14:creationId xmlns:p14="http://schemas.microsoft.com/office/powerpoint/2010/main" val="247592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19</a:t>
            </a:fld>
            <a:endParaRPr lang="en-CA"/>
          </a:p>
        </p:txBody>
      </p:sp>
    </p:spTree>
    <p:extLst>
      <p:ext uri="{BB962C8B-B14F-4D97-AF65-F5344CB8AC3E}">
        <p14:creationId xmlns:p14="http://schemas.microsoft.com/office/powerpoint/2010/main" val="411746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20</a:t>
            </a:fld>
            <a:endParaRPr lang="en-CA"/>
          </a:p>
        </p:txBody>
      </p:sp>
    </p:spTree>
    <p:extLst>
      <p:ext uri="{BB962C8B-B14F-4D97-AF65-F5344CB8AC3E}">
        <p14:creationId xmlns:p14="http://schemas.microsoft.com/office/powerpoint/2010/main" val="22200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24</a:t>
            </a:fld>
            <a:endParaRPr lang="en-CA"/>
          </a:p>
        </p:txBody>
      </p:sp>
    </p:spTree>
    <p:extLst>
      <p:ext uri="{BB962C8B-B14F-4D97-AF65-F5344CB8AC3E}">
        <p14:creationId xmlns:p14="http://schemas.microsoft.com/office/powerpoint/2010/main" val="161413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25</a:t>
            </a:fld>
            <a:endParaRPr lang="en-CA"/>
          </a:p>
        </p:txBody>
      </p:sp>
    </p:spTree>
    <p:extLst>
      <p:ext uri="{BB962C8B-B14F-4D97-AF65-F5344CB8AC3E}">
        <p14:creationId xmlns:p14="http://schemas.microsoft.com/office/powerpoint/2010/main" val="336461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94F1E-79FE-48FE-987D-8A30B6848345}" type="slidenum">
              <a:rPr lang="en-CA" smtClean="0"/>
              <a:t>26</a:t>
            </a:fld>
            <a:endParaRPr lang="en-CA"/>
          </a:p>
        </p:txBody>
      </p:sp>
    </p:spTree>
    <p:extLst>
      <p:ext uri="{BB962C8B-B14F-4D97-AF65-F5344CB8AC3E}">
        <p14:creationId xmlns:p14="http://schemas.microsoft.com/office/powerpoint/2010/main" val="356283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94F1E-79FE-48FE-987D-8A30B6848345}" type="slidenum">
              <a:rPr lang="en-CA" smtClean="0"/>
              <a:t>31</a:t>
            </a:fld>
            <a:endParaRPr lang="en-CA"/>
          </a:p>
        </p:txBody>
      </p:sp>
    </p:spTree>
    <p:extLst>
      <p:ext uri="{BB962C8B-B14F-4D97-AF65-F5344CB8AC3E}">
        <p14:creationId xmlns:p14="http://schemas.microsoft.com/office/powerpoint/2010/main" val="349528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Notes field should be used to document anything abnormal about the locate.</a:t>
            </a:r>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34</a:t>
            </a:fld>
            <a:endParaRPr lang="en-CA"/>
          </a:p>
        </p:txBody>
      </p:sp>
    </p:spTree>
    <p:extLst>
      <p:ext uri="{BB962C8B-B14F-4D97-AF65-F5344CB8AC3E}">
        <p14:creationId xmlns:p14="http://schemas.microsoft.com/office/powerpoint/2010/main" val="297321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37</a:t>
            </a:fld>
            <a:endParaRPr lang="en-CA"/>
          </a:p>
        </p:txBody>
      </p:sp>
    </p:spTree>
    <p:extLst>
      <p:ext uri="{BB962C8B-B14F-4D97-AF65-F5344CB8AC3E}">
        <p14:creationId xmlns:p14="http://schemas.microsoft.com/office/powerpoint/2010/main" val="221059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2</a:t>
            </a:fld>
            <a:endParaRPr lang="en-CA"/>
          </a:p>
        </p:txBody>
      </p:sp>
    </p:spTree>
    <p:extLst>
      <p:ext uri="{BB962C8B-B14F-4D97-AF65-F5344CB8AC3E}">
        <p14:creationId xmlns:p14="http://schemas.microsoft.com/office/powerpoint/2010/main" val="112240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3</a:t>
            </a:fld>
            <a:endParaRPr lang="en-CA"/>
          </a:p>
        </p:txBody>
      </p:sp>
    </p:spTree>
    <p:extLst>
      <p:ext uri="{BB962C8B-B14F-4D97-AF65-F5344CB8AC3E}">
        <p14:creationId xmlns:p14="http://schemas.microsoft.com/office/powerpoint/2010/main" val="33232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4</a:t>
            </a:fld>
            <a:endParaRPr lang="en-CA"/>
          </a:p>
        </p:txBody>
      </p:sp>
    </p:spTree>
    <p:extLst>
      <p:ext uri="{BB962C8B-B14F-4D97-AF65-F5344CB8AC3E}">
        <p14:creationId xmlns:p14="http://schemas.microsoft.com/office/powerpoint/2010/main" val="399696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5</a:t>
            </a:fld>
            <a:endParaRPr lang="en-CA"/>
          </a:p>
        </p:txBody>
      </p:sp>
    </p:spTree>
    <p:extLst>
      <p:ext uri="{BB962C8B-B14F-4D97-AF65-F5344CB8AC3E}">
        <p14:creationId xmlns:p14="http://schemas.microsoft.com/office/powerpoint/2010/main" val="283082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6</a:t>
            </a:fld>
            <a:endParaRPr lang="en-CA"/>
          </a:p>
        </p:txBody>
      </p:sp>
    </p:spTree>
    <p:extLst>
      <p:ext uri="{BB962C8B-B14F-4D97-AF65-F5344CB8AC3E}">
        <p14:creationId xmlns:p14="http://schemas.microsoft.com/office/powerpoint/2010/main" val="361520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7</a:t>
            </a:fld>
            <a:endParaRPr lang="en-CA"/>
          </a:p>
        </p:txBody>
      </p:sp>
    </p:spTree>
    <p:extLst>
      <p:ext uri="{BB962C8B-B14F-4D97-AF65-F5344CB8AC3E}">
        <p14:creationId xmlns:p14="http://schemas.microsoft.com/office/powerpoint/2010/main" val="177501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23676A5-2BD9-4809-A7FF-5C3A6BD031ED}" type="slidenum">
              <a:rPr lang="en-CA" smtClean="0"/>
              <a:t>9</a:t>
            </a:fld>
            <a:endParaRPr lang="en-CA"/>
          </a:p>
        </p:txBody>
      </p:sp>
    </p:spTree>
    <p:extLst>
      <p:ext uri="{BB962C8B-B14F-4D97-AF65-F5344CB8AC3E}">
        <p14:creationId xmlns:p14="http://schemas.microsoft.com/office/powerpoint/2010/main" val="38240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12</a:t>
            </a:fld>
            <a:endParaRPr lang="en-CA"/>
          </a:p>
        </p:txBody>
      </p:sp>
    </p:spTree>
    <p:extLst>
      <p:ext uri="{BB962C8B-B14F-4D97-AF65-F5344CB8AC3E}">
        <p14:creationId xmlns:p14="http://schemas.microsoft.com/office/powerpoint/2010/main" val="2481085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CB028B-EBD6-9D47-AF10-8FBA5A12A09C}"/>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
        <p:nvSpPr>
          <p:cNvPr id="16" name="Title 1">
            <a:extLst>
              <a:ext uri="{FF2B5EF4-FFF2-40B4-BE49-F238E27FC236}">
                <a16:creationId xmlns:a16="http://schemas.microsoft.com/office/drawing/2014/main" id="{2FBB6E8D-7DE3-9A46-8665-267D661E0700}"/>
              </a:ext>
            </a:extLst>
          </p:cNvPr>
          <p:cNvSpPr>
            <a:spLocks noGrp="1"/>
          </p:cNvSpPr>
          <p:nvPr>
            <p:ph type="ctrTitle" hasCustomPrompt="1"/>
          </p:nvPr>
        </p:nvSpPr>
        <p:spPr>
          <a:xfrm>
            <a:off x="2312894" y="1122363"/>
            <a:ext cx="8355106" cy="2133599"/>
          </a:xfrm>
        </p:spPr>
        <p:txBody>
          <a:bodyPr anchor="b">
            <a:normAutofit/>
          </a:bodyPr>
          <a:lstStyle>
            <a:lvl1pPr algn="l">
              <a:defRPr sz="3600">
                <a:solidFill>
                  <a:srgbClr val="82AE42"/>
                </a:solidFill>
              </a:defRPr>
            </a:lvl1pPr>
          </a:lstStyle>
          <a:p>
            <a:r>
              <a:rPr lang="en-US" sz="3600" b="1" spc="550" dirty="0">
                <a:solidFill>
                  <a:srgbClr val="7FBC42"/>
                </a:solidFill>
                <a:latin typeface="Arial Black" panose="020B0604020202020204" pitchFamily="34" charset="0"/>
                <a:ea typeface="Arial" charset="0"/>
                <a:cs typeface="Arial Black" panose="020B0604020202020204" pitchFamily="34" charset="0"/>
              </a:rPr>
              <a:t>PRESENTATION TITLE</a:t>
            </a:r>
            <a:endParaRPr lang="en-US" dirty="0"/>
          </a:p>
        </p:txBody>
      </p:sp>
      <p:sp>
        <p:nvSpPr>
          <p:cNvPr id="22" name="Text Placeholder 8">
            <a:extLst>
              <a:ext uri="{FF2B5EF4-FFF2-40B4-BE49-F238E27FC236}">
                <a16:creationId xmlns:a16="http://schemas.microsoft.com/office/drawing/2014/main" id="{871158D5-E00C-9D43-ADDD-3B4A5C3FFF30}"/>
              </a:ext>
            </a:extLst>
          </p:cNvPr>
          <p:cNvSpPr>
            <a:spLocks noGrp="1"/>
          </p:cNvSpPr>
          <p:nvPr>
            <p:ph type="body" sz="quarter" idx="10" hasCustomPrompt="1"/>
          </p:nvPr>
        </p:nvSpPr>
        <p:spPr>
          <a:xfrm>
            <a:off x="2312893" y="3444777"/>
            <a:ext cx="8355105" cy="1449951"/>
          </a:xfrm>
        </p:spPr>
        <p:txBody>
          <a:bodyPr>
            <a:normAutofit/>
          </a:bodyPr>
          <a:lstStyle>
            <a:lvl1pPr marL="0" indent="0">
              <a:buFontTx/>
              <a:buNone/>
              <a:defRPr sz="1800" b="1" i="0" spc="550" baseline="0">
                <a:solidFill>
                  <a:schemeClr val="tx1">
                    <a:lumMod val="75000"/>
                    <a:lumOff val="25000"/>
                  </a:schemeClr>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3960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CFD194-4186-5D48-AD6D-0032F338E5A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1766047" y="701069"/>
            <a:ext cx="9740153" cy="1046584"/>
          </a:xfrm>
        </p:spPr>
        <p:txBody>
          <a:bodyPr anchor="t">
            <a:normAutofit/>
          </a:bodyPr>
          <a:lstStyle>
            <a:lvl1pPr>
              <a:defRPr sz="2800" b="1" i="0">
                <a:solidFill>
                  <a:srgbClr val="7FBC42"/>
                </a:solidFill>
                <a:latin typeface="Arial Black" panose="020B0604020202020204" pitchFamily="34" charset="0"/>
                <a:cs typeface="Arial Black" panose="020B0604020202020204" pitchFamily="34" charset="0"/>
              </a:defRPr>
            </a:lvl1pPr>
          </a:lstStyle>
          <a:p>
            <a:r>
              <a:rPr lang="en-US" dirty="0"/>
              <a:t>SLIDE TITLE</a:t>
            </a:r>
          </a:p>
        </p:txBody>
      </p:sp>
      <p:sp>
        <p:nvSpPr>
          <p:cNvPr id="3" name="Content Placeholder 2"/>
          <p:cNvSpPr>
            <a:spLocks noGrp="1"/>
          </p:cNvSpPr>
          <p:nvPr>
            <p:ph sz="half" idx="1" hasCustomPrompt="1"/>
          </p:nvPr>
        </p:nvSpPr>
        <p:spPr>
          <a:xfrm>
            <a:off x="1766046" y="1825625"/>
            <a:ext cx="4464425" cy="3795246"/>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27694" y="1825625"/>
            <a:ext cx="5078506" cy="3795246"/>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28EA5A-D8D6-9843-B220-BD0CBC5D773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53807-E790-ED4F-AFE1-768FAB79D0F1}" type="slidenum">
              <a:rPr lang="en-US" smtClean="0"/>
              <a:t>‹#›</a:t>
            </a:fld>
            <a:endParaRPr lang="en-US"/>
          </a:p>
        </p:txBody>
      </p:sp>
    </p:spTree>
    <p:extLst>
      <p:ext uri="{BB962C8B-B14F-4D97-AF65-F5344CB8AC3E}">
        <p14:creationId xmlns:p14="http://schemas.microsoft.com/office/powerpoint/2010/main" val="158615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474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or Graphic Slide 2">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2F67A2E-3400-A54D-8293-7584FDC807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712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Text or Graphic Slide 2">
    <p:spTree>
      <p:nvGrpSpPr>
        <p:cNvPr id="1" name=""/>
        <p:cNvGrpSpPr/>
        <p:nvPr/>
      </p:nvGrpSpPr>
      <p:grpSpPr>
        <a:xfrm>
          <a:off x="0" y="0"/>
          <a:ext cx="0" cy="0"/>
          <a:chOff x="0" y="0"/>
          <a:chExt cx="0" cy="0"/>
        </a:xfrm>
      </p:grpSpPr>
      <p:sp>
        <p:nvSpPr>
          <p:cNvPr id="2" name="Rectangle 1"/>
          <p:cNvSpPr/>
          <p:nvPr userDrawn="1"/>
        </p:nvSpPr>
        <p:spPr>
          <a:xfrm>
            <a:off x="6362162" y="0"/>
            <a:ext cx="5829837" cy="685800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A close up of a logo&#10;&#10;Description automatically generated">
            <a:extLst>
              <a:ext uri="{FF2B5EF4-FFF2-40B4-BE49-F238E27FC236}">
                <a16:creationId xmlns:a16="http://schemas.microsoft.com/office/drawing/2014/main" id="{FC9D94A7-B0F5-9B49-A14A-B6E91B8249B1}"/>
              </a:ext>
            </a:extLst>
          </p:cNvPr>
          <p:cNvPicPr>
            <a:picLocks noChangeAspect="1"/>
          </p:cNvPicPr>
          <p:nvPr userDrawn="1"/>
        </p:nvPicPr>
        <p:blipFill rotWithShape="1">
          <a:blip r:embed="rId2"/>
          <a:srcRect r="88162" b="83268"/>
          <a:stretch/>
        </p:blipFill>
        <p:spPr>
          <a:xfrm>
            <a:off x="0" y="0"/>
            <a:ext cx="1443318" cy="1147482"/>
          </a:xfrm>
          <a:prstGeom prst="rect">
            <a:avLst/>
          </a:prstGeom>
        </p:spPr>
      </p:pic>
    </p:spTree>
    <p:extLst>
      <p:ext uri="{BB962C8B-B14F-4D97-AF65-F5344CB8AC3E}">
        <p14:creationId xmlns:p14="http://schemas.microsoft.com/office/powerpoint/2010/main" val="426898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imple Text or Graphic Slide 2">
    <p:spTree>
      <p:nvGrpSpPr>
        <p:cNvPr id="1" name=""/>
        <p:cNvGrpSpPr/>
        <p:nvPr/>
      </p:nvGrpSpPr>
      <p:grpSpPr>
        <a:xfrm>
          <a:off x="0" y="0"/>
          <a:ext cx="0" cy="0"/>
          <a:chOff x="0" y="0"/>
          <a:chExt cx="0" cy="0"/>
        </a:xfrm>
      </p:grpSpPr>
      <p:sp>
        <p:nvSpPr>
          <p:cNvPr id="2" name="Rectangle 1"/>
          <p:cNvSpPr/>
          <p:nvPr userDrawn="1"/>
        </p:nvSpPr>
        <p:spPr>
          <a:xfrm>
            <a:off x="0" y="4005330"/>
            <a:ext cx="12191999" cy="285267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808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10" name="Text Placeholder 9"/>
          <p:cNvSpPr>
            <a:spLocks noGrp="1"/>
          </p:cNvSpPr>
          <p:nvPr>
            <p:ph type="body" sz="quarter" idx="10"/>
          </p:nvPr>
        </p:nvSpPr>
        <p:spPr>
          <a:xfrm>
            <a:off x="1430338" y="2005013"/>
            <a:ext cx="9556750" cy="3952875"/>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5597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SLIDE 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3AB4D85-1EF0-7546-B762-3E78878CF0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628EA5A-D8D6-9843-B220-BD0CBC5D773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53807-E790-ED4F-AFE1-768FAB79D0F1}" type="slidenum">
              <a:rPr lang="en-US" smtClean="0"/>
              <a:t>‹#›</a:t>
            </a:fld>
            <a:endParaRPr lang="en-US"/>
          </a:p>
        </p:txBody>
      </p:sp>
      <p:sp>
        <p:nvSpPr>
          <p:cNvPr id="7" name="Title 1"/>
          <p:cNvSpPr>
            <a:spLocks noGrp="1"/>
          </p:cNvSpPr>
          <p:nvPr>
            <p:ph type="title" hasCustomPrompt="1"/>
          </p:nvPr>
        </p:nvSpPr>
        <p:spPr>
          <a:xfrm>
            <a:off x="1766047" y="568337"/>
            <a:ext cx="9740153" cy="1046584"/>
          </a:xfrm>
        </p:spPr>
        <p:txBody>
          <a:bodyPr anchor="t">
            <a:normAutofit/>
          </a:bodyPr>
          <a:lstStyle>
            <a:lvl1pPr>
              <a:defRPr sz="2800" b="1" i="0">
                <a:solidFill>
                  <a:srgbClr val="404040"/>
                </a:solidFill>
                <a:latin typeface="Arial Black" panose="020B0604020202020204" pitchFamily="34" charset="0"/>
                <a:cs typeface="Arial Black" panose="020B0604020202020204" pitchFamily="34" charset="0"/>
              </a:defRPr>
            </a:lvl1pPr>
          </a:lstStyle>
          <a:p>
            <a:r>
              <a:rPr lang="en-US" dirty="0"/>
              <a:t>SLIDE TITLE</a:t>
            </a:r>
          </a:p>
        </p:txBody>
      </p:sp>
      <p:sp>
        <p:nvSpPr>
          <p:cNvPr id="3" name="Text Placeholder 2"/>
          <p:cNvSpPr>
            <a:spLocks noGrp="1"/>
          </p:cNvSpPr>
          <p:nvPr>
            <p:ph type="body" sz="quarter" idx="13"/>
          </p:nvPr>
        </p:nvSpPr>
        <p:spPr>
          <a:xfrm>
            <a:off x="1415845" y="2024907"/>
            <a:ext cx="9763330" cy="3186113"/>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4435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5" name="Chart Placeholder 4"/>
          <p:cNvSpPr>
            <a:spLocks noGrp="1"/>
          </p:cNvSpPr>
          <p:nvPr>
            <p:ph type="chart" sz="quarter" idx="10"/>
          </p:nvPr>
        </p:nvSpPr>
        <p:spPr>
          <a:xfrm>
            <a:off x="1298575" y="1976438"/>
            <a:ext cx="10188575" cy="4056062"/>
          </a:xfrm>
        </p:spPr>
        <p:txBody>
          <a:bodyPr/>
          <a:lstStyle>
            <a:lvl1pPr>
              <a:buClr>
                <a:srgbClr val="404040"/>
              </a:buClr>
              <a:defRPr>
                <a:latin typeface="+mn-lt"/>
              </a:defRPr>
            </a:lvl1pPr>
          </a:lstStyle>
          <a:p>
            <a:endParaRPr lang="en-CA"/>
          </a:p>
        </p:txBody>
      </p:sp>
    </p:spTree>
    <p:extLst>
      <p:ext uri="{BB962C8B-B14F-4D97-AF65-F5344CB8AC3E}">
        <p14:creationId xmlns:p14="http://schemas.microsoft.com/office/powerpoint/2010/main" val="198020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3" name="Content Placeholder 2"/>
          <p:cNvSpPr>
            <a:spLocks noGrp="1"/>
          </p:cNvSpPr>
          <p:nvPr>
            <p:ph sz="quarter" idx="10"/>
          </p:nvPr>
        </p:nvSpPr>
        <p:spPr>
          <a:xfrm>
            <a:off x="1784350" y="1872741"/>
            <a:ext cx="4601702" cy="3790950"/>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1"/>
          </p:nvPr>
        </p:nvSpPr>
        <p:spPr>
          <a:xfrm>
            <a:off x="6533535" y="1873250"/>
            <a:ext cx="4953615" cy="3790950"/>
          </a:xfrm>
        </p:spPr>
        <p:txBody>
          <a:bodyPr/>
          <a:lstStyle>
            <a:lvl1pPr>
              <a:buClr>
                <a:srgbClr val="404040"/>
              </a:buClr>
              <a:defRPr>
                <a:solidFill>
                  <a:srgbClr val="404040"/>
                </a:solidFill>
                <a:latin typeface="+mn-lt"/>
              </a:defRPr>
            </a:lvl1pPr>
            <a:lvl2pPr>
              <a:buClr>
                <a:srgbClr val="404040"/>
              </a:buClr>
              <a:defRPr>
                <a:solidFill>
                  <a:srgbClr val="404040"/>
                </a:solidFill>
                <a:latin typeface="+mn-lt"/>
              </a:defRPr>
            </a:lvl2pPr>
            <a:lvl3pPr>
              <a:buClr>
                <a:srgbClr val="404040"/>
              </a:buClr>
              <a:defRPr>
                <a:solidFill>
                  <a:srgbClr val="404040"/>
                </a:solidFill>
                <a:latin typeface="+mn-lt"/>
              </a:defRPr>
            </a:lvl3pPr>
            <a:lvl4pPr>
              <a:buClr>
                <a:srgbClr val="404040"/>
              </a:buClr>
              <a:defRPr>
                <a:solidFill>
                  <a:srgbClr val="404040"/>
                </a:solidFill>
                <a:latin typeface="+mn-lt"/>
              </a:defRPr>
            </a:lvl4pPr>
            <a:lvl5pPr>
              <a:buClr>
                <a:srgbClr val="404040"/>
              </a:buClr>
              <a:defRPr>
                <a:solidFill>
                  <a:srgbClr val="40404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859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mple Text or Graphic Slide 2">
    <p:spTree>
      <p:nvGrpSpPr>
        <p:cNvPr id="1" name=""/>
        <p:cNvGrpSpPr/>
        <p:nvPr/>
      </p:nvGrpSpPr>
      <p:grpSpPr>
        <a:xfrm>
          <a:off x="0" y="0"/>
          <a:ext cx="0" cy="0"/>
          <a:chOff x="0" y="0"/>
          <a:chExt cx="0" cy="0"/>
        </a:xfrm>
      </p:grpSpPr>
      <p:sp>
        <p:nvSpPr>
          <p:cNvPr id="2" name="Rectangle 1"/>
          <p:cNvSpPr/>
          <p:nvPr userDrawn="1"/>
        </p:nvSpPr>
        <p:spPr>
          <a:xfrm>
            <a:off x="6362162" y="0"/>
            <a:ext cx="5829837" cy="685800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A close up of a logo&#10;&#10;Description automatically generated">
            <a:extLst>
              <a:ext uri="{FF2B5EF4-FFF2-40B4-BE49-F238E27FC236}">
                <a16:creationId xmlns:a16="http://schemas.microsoft.com/office/drawing/2014/main" id="{FC9D94A7-B0F5-9B49-A14A-B6E91B8249B1}"/>
              </a:ext>
            </a:extLst>
          </p:cNvPr>
          <p:cNvPicPr>
            <a:picLocks noChangeAspect="1"/>
          </p:cNvPicPr>
          <p:nvPr userDrawn="1"/>
        </p:nvPicPr>
        <p:blipFill rotWithShape="1">
          <a:blip r:embed="rId2"/>
          <a:srcRect r="88162" b="83268"/>
          <a:stretch/>
        </p:blipFill>
        <p:spPr>
          <a:xfrm>
            <a:off x="0" y="0"/>
            <a:ext cx="1443318" cy="1147482"/>
          </a:xfrm>
          <a:prstGeom prst="rect">
            <a:avLst/>
          </a:prstGeom>
        </p:spPr>
      </p:pic>
      <p:sp>
        <p:nvSpPr>
          <p:cNvPr id="7" name="Text Placeholder 6"/>
          <p:cNvSpPr>
            <a:spLocks noGrp="1"/>
          </p:cNvSpPr>
          <p:nvPr>
            <p:ph type="body" sz="quarter" idx="11"/>
          </p:nvPr>
        </p:nvSpPr>
        <p:spPr>
          <a:xfrm>
            <a:off x="884238" y="1711325"/>
            <a:ext cx="4351337" cy="4305300"/>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0"/>
          <p:cNvSpPr>
            <a:spLocks noGrp="1"/>
          </p:cNvSpPr>
          <p:nvPr>
            <p:ph sz="quarter" idx="12"/>
          </p:nvPr>
        </p:nvSpPr>
        <p:spPr>
          <a:xfrm>
            <a:off x="6827838" y="530225"/>
            <a:ext cx="5029200" cy="5753100"/>
          </a:xfr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494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CB028B-EBD6-9D47-AF10-8FBA5A12A09C}"/>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Tree>
    <p:extLst>
      <p:ext uri="{BB962C8B-B14F-4D97-AF65-F5344CB8AC3E}">
        <p14:creationId xmlns:p14="http://schemas.microsoft.com/office/powerpoint/2010/main" val="31206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IMAGE 1">
    <p:spTree>
      <p:nvGrpSpPr>
        <p:cNvPr id="1" name=""/>
        <p:cNvGrpSpPr/>
        <p:nvPr/>
      </p:nvGrpSpPr>
      <p:grpSpPr>
        <a:xfrm>
          <a:off x="0" y="0"/>
          <a:ext cx="0" cy="0"/>
          <a:chOff x="0" y="0"/>
          <a:chExt cx="0" cy="0"/>
        </a:xfrm>
      </p:grpSpPr>
      <p:pic>
        <p:nvPicPr>
          <p:cNvPr id="3" name="Picture 2" descr="A picture containing person, holding, man, player&#10;&#10;Description automatically generated">
            <a:extLst>
              <a:ext uri="{FF2B5EF4-FFF2-40B4-BE49-F238E27FC236}">
                <a16:creationId xmlns:a16="http://schemas.microsoft.com/office/drawing/2014/main" id="{3AA3928A-FA29-1449-B175-120867BFE3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B526E1E-819A-1446-AD80-39506335EB9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1AA482C2-3B8C-CB4E-B510-6670D2FA843A}"/>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304876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pic>
        <p:nvPicPr>
          <p:cNvPr id="4" name="Picture 3" descr="A picture containing man, sign, holding, standing&#10;&#10;Description automatically generated">
            <a:extLst>
              <a:ext uri="{FF2B5EF4-FFF2-40B4-BE49-F238E27FC236}">
                <a16:creationId xmlns:a16="http://schemas.microsoft.com/office/drawing/2014/main" id="{1BCBAAEA-7441-2E4E-836B-F1B7D3FF2E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D8EB1F01-2384-194F-9F70-B151EBE90ADA}"/>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2A707479-87EC-3243-9040-99AD12BD9D68}"/>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162730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3">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6EACA915-581A-EA44-B032-9BA72426B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98917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IMA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CA915-581A-EA44-B032-9BA72426B983}"/>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207463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ITH IMA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CA915-581A-EA44-B032-9BA72426B983}"/>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253476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CD34F2-A85D-A743-8612-D3C76F7D5A5E}"/>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2" name="Picture 11">
            <a:extLst>
              <a:ext uri="{FF2B5EF4-FFF2-40B4-BE49-F238E27FC236}">
                <a16:creationId xmlns:a16="http://schemas.microsoft.com/office/drawing/2014/main" id="{BBB0EAAA-CB48-724C-B675-00FDE745DC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
        <p:nvSpPr>
          <p:cNvPr id="10" name="Text Placeholder 9"/>
          <p:cNvSpPr>
            <a:spLocks noGrp="1"/>
          </p:cNvSpPr>
          <p:nvPr>
            <p:ph type="body" sz="quarter" idx="10" hasCustomPrompt="1"/>
          </p:nvPr>
        </p:nvSpPr>
        <p:spPr>
          <a:xfrm>
            <a:off x="2725271" y="2091989"/>
            <a:ext cx="7515326" cy="2506662"/>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842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AB4D85-1EF0-7546-B762-3E78878CF091}"/>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628EA5A-D8D6-9843-B220-BD0CBC5D773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53807-E790-ED4F-AFE1-768FAB79D0F1}" type="slidenum">
              <a:rPr lang="en-US" smtClean="0"/>
              <a:t>‹#›</a:t>
            </a:fld>
            <a:endParaRPr lang="en-US"/>
          </a:p>
        </p:txBody>
      </p:sp>
    </p:spTree>
    <p:extLst>
      <p:ext uri="{BB962C8B-B14F-4D97-AF65-F5344CB8AC3E}">
        <p14:creationId xmlns:p14="http://schemas.microsoft.com/office/powerpoint/2010/main" val="145759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EA5A-D8D6-9843-B220-BD0CBC5D7731}"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53807-E790-ED4F-AFE1-768FAB79D0F1}" type="slidenum">
              <a:rPr lang="en-US" smtClean="0"/>
              <a:t>‹#›</a:t>
            </a:fld>
            <a:endParaRPr lang="en-US"/>
          </a:p>
        </p:txBody>
      </p:sp>
    </p:spTree>
    <p:extLst>
      <p:ext uri="{BB962C8B-B14F-4D97-AF65-F5344CB8AC3E}">
        <p14:creationId xmlns:p14="http://schemas.microsoft.com/office/powerpoint/2010/main" val="953785657"/>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59" r:id="rId3"/>
    <p:sldLayoutId id="2147483660" r:id="rId4"/>
    <p:sldLayoutId id="2147483661" r:id="rId5"/>
    <p:sldLayoutId id="2147483663" r:id="rId6"/>
    <p:sldLayoutId id="2147483664" r:id="rId7"/>
    <p:sldLayoutId id="2147483654" r:id="rId8"/>
    <p:sldLayoutId id="2147483649" r:id="rId9"/>
    <p:sldLayoutId id="2147483652" r:id="rId10"/>
    <p:sldLayoutId id="2147483653" r:id="rId11"/>
    <p:sldLayoutId id="2147483655" r:id="rId12"/>
    <p:sldLayoutId id="2147483656" r:id="rId13"/>
    <p:sldLayoutId id="2147483657" r:id="rId14"/>
    <p:sldLayoutId id="2147483665" r:id="rId15"/>
    <p:sldLayoutId id="2147483666" r:id="rId16"/>
    <p:sldLayoutId id="2147483667" r:id="rId17"/>
    <p:sldLayoutId id="2147483668" r:id="rId18"/>
    <p:sldLayoutId id="2147483669" r:id="rId19"/>
  </p:sldLayoutIdLst>
  <p:txStyles>
    <p:title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p:titleStyle>
    <p:bodyStyle>
      <a:lvl1pPr marL="156600" indent="-156600" algn="l" defTabSz="914400" rtl="0" eaLnBrk="1" latinLnBrk="0" hangingPunct="1">
        <a:lnSpc>
          <a:spcPct val="90000"/>
        </a:lnSpc>
        <a:spcBef>
          <a:spcPts val="1000"/>
        </a:spcBef>
        <a:buClr>
          <a:srgbClr val="82AE42"/>
        </a:buClr>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361800" indent="-156600" algn="l" defTabSz="914400" rtl="0" eaLnBrk="1" latinLnBrk="0" hangingPunct="1">
        <a:lnSpc>
          <a:spcPct val="90000"/>
        </a:lnSpc>
        <a:spcBef>
          <a:spcPts val="500"/>
        </a:spcBef>
        <a:buClr>
          <a:srgbClr val="82AE42"/>
        </a:buClr>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576000" indent="-156600" algn="l" defTabSz="914400" rtl="0" eaLnBrk="1" latinLnBrk="0" hangingPunct="1">
        <a:lnSpc>
          <a:spcPct val="90000"/>
        </a:lnSpc>
        <a:spcBef>
          <a:spcPts val="500"/>
        </a:spcBef>
        <a:buClr>
          <a:srgbClr val="82AE42"/>
        </a:buClr>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792000" indent="-156600" algn="l" defTabSz="914400" rtl="0" eaLnBrk="1" latinLnBrk="0" hangingPunct="1">
        <a:lnSpc>
          <a:spcPct val="90000"/>
        </a:lnSpc>
        <a:spcBef>
          <a:spcPts val="500"/>
        </a:spcBef>
        <a:buClr>
          <a:srgbClr val="82AE42"/>
        </a:buClr>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008000" indent="-156600" algn="l" defTabSz="914400" rtl="0" eaLnBrk="1" latinLnBrk="0" hangingPunct="1">
        <a:lnSpc>
          <a:spcPct val="90000"/>
        </a:lnSpc>
        <a:spcBef>
          <a:spcPts val="500"/>
        </a:spcBef>
        <a:buClr>
          <a:srgbClr val="82AE42"/>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tarioonecall.ca/wp-content/uploads/Renegotiation_Best_Practice.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ortal.ontarioonecall.ca/webportal/Account/Login" TargetMode="External"/><Relationship Id="rId1" Type="http://schemas.openxmlformats.org/officeDocument/2006/relationships/slideLayout" Target="../slideLayouts/slideLayout16.xml"/><Relationship Id="rId4" Type="http://schemas.openxmlformats.org/officeDocument/2006/relationships/hyperlink" Target="mailto:MemberServices@OntarioOneCall.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ntarioonecall.ca/wp-content/uploads/How-to-Guide-for-Exporting-Monthly-Data.pdf"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2C9B-2360-6F41-879D-A95C646EBBD5}"/>
              </a:ext>
            </a:extLst>
          </p:cNvPr>
          <p:cNvSpPr>
            <a:spLocks noGrp="1"/>
          </p:cNvSpPr>
          <p:nvPr>
            <p:ph type="ctrTitle"/>
          </p:nvPr>
        </p:nvSpPr>
        <p:spPr>
          <a:xfrm>
            <a:off x="2385378" y="1552289"/>
            <a:ext cx="8307978" cy="2133599"/>
          </a:xfrm>
        </p:spPr>
        <p:txBody>
          <a:bodyPr>
            <a:normAutofit/>
          </a:bodyPr>
          <a:lstStyle/>
          <a:p>
            <a:r>
              <a:rPr lang="en-US" sz="4000" dirty="0">
                <a:solidFill>
                  <a:srgbClr val="7FBC42"/>
                </a:solidFill>
                <a:latin typeface="Arial Black" panose="020B0A04020102020204" pitchFamily="34" charset="0"/>
                <a:ea typeface="Arial" charset="0"/>
                <a:cs typeface="Arial" charset="0"/>
              </a:rPr>
              <a:t>UPDATING 360 FEEDBACK &amp;</a:t>
            </a:r>
            <a:br>
              <a:rPr lang="en-US" sz="4000" dirty="0">
                <a:solidFill>
                  <a:srgbClr val="7FBC42"/>
                </a:solidFill>
                <a:latin typeface="Arial Black" panose="020B0A04020102020204" pitchFamily="34" charset="0"/>
                <a:ea typeface="Arial" charset="0"/>
                <a:cs typeface="Arial" charset="0"/>
              </a:rPr>
            </a:br>
            <a:r>
              <a:rPr lang="en-US" sz="4000" dirty="0">
                <a:solidFill>
                  <a:srgbClr val="7FBC42"/>
                </a:solidFill>
                <a:latin typeface="Arial Black" panose="020B0A04020102020204" pitchFamily="34" charset="0"/>
                <a:ea typeface="Arial" charset="0"/>
                <a:cs typeface="Arial" charset="0"/>
              </a:rPr>
              <a:t>LOCATE STATUSES</a:t>
            </a:r>
            <a:endParaRPr lang="en-US" sz="4000" dirty="0">
              <a:latin typeface="Arial Black" panose="020B0A04020102020204" pitchFamily="34" charset="0"/>
            </a:endParaRPr>
          </a:p>
        </p:txBody>
      </p:sp>
      <p:sp>
        <p:nvSpPr>
          <p:cNvPr id="3"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61815" y="3685888"/>
            <a:ext cx="8355105" cy="1449951"/>
          </a:xfrm>
        </p:spPr>
        <p:txBody>
          <a:bodyPr>
            <a:normAutofit/>
          </a:bodyPr>
          <a:lstStyle/>
          <a:p>
            <a:r>
              <a:rPr lang="en-US" dirty="0">
                <a:latin typeface="Arial Black" panose="020B0A04020102020204" pitchFamily="34" charset="0"/>
                <a:ea typeface="Arial" charset="0"/>
                <a:cs typeface="Arial" charset="0"/>
              </a:rPr>
              <a:t>A HOW TO GUIDE</a:t>
            </a:r>
          </a:p>
          <a:p>
            <a:endParaRPr lang="en-US" sz="2400" dirty="0"/>
          </a:p>
        </p:txBody>
      </p:sp>
    </p:spTree>
    <p:extLst>
      <p:ext uri="{BB962C8B-B14F-4D97-AF65-F5344CB8AC3E}">
        <p14:creationId xmlns:p14="http://schemas.microsoft.com/office/powerpoint/2010/main" val="424413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65960" y="1993059"/>
            <a:ext cx="305640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Notification Sent</a:t>
            </a:r>
            <a:endParaRPr lang="en-CA" sz="2400" b="1" dirty="0">
              <a:solidFill>
                <a:schemeClr val="bg1"/>
              </a:solidFill>
              <a:cs typeface="Arial" panose="020B0604020202020204" pitchFamily="34" charset="0"/>
            </a:endParaRPr>
          </a:p>
        </p:txBody>
      </p:sp>
      <p:graphicFrame>
        <p:nvGraphicFramePr>
          <p:cNvPr id="9" name="Table 8"/>
          <p:cNvGraphicFramePr>
            <a:graphicFrameLocks noGrp="1"/>
          </p:cNvGraphicFramePr>
          <p:nvPr/>
        </p:nvGraphicFramePr>
        <p:xfrm>
          <a:off x="1028700" y="3448709"/>
          <a:ext cx="10264140" cy="1920240"/>
        </p:xfrm>
        <a:graphic>
          <a:graphicData uri="http://schemas.openxmlformats.org/drawingml/2006/table">
            <a:tbl>
              <a:tblPr firstRow="1" bandRow="1">
                <a:tableStyleId>{2D5ABB26-0587-4C30-8999-92F81FD0307C}</a:tableStyleId>
              </a:tblPr>
              <a:tblGrid>
                <a:gridCol w="4997478">
                  <a:extLst>
                    <a:ext uri="{9D8B030D-6E8A-4147-A177-3AD203B41FA5}">
                      <a16:colId xmlns:a16="http://schemas.microsoft.com/office/drawing/2014/main" val="3823622412"/>
                    </a:ext>
                  </a:extLst>
                </a:gridCol>
                <a:gridCol w="938119">
                  <a:extLst>
                    <a:ext uri="{9D8B030D-6E8A-4147-A177-3AD203B41FA5}">
                      <a16:colId xmlns:a16="http://schemas.microsoft.com/office/drawing/2014/main" val="919770442"/>
                    </a:ext>
                  </a:extLst>
                </a:gridCol>
                <a:gridCol w="4328543">
                  <a:extLst>
                    <a:ext uri="{9D8B030D-6E8A-4147-A177-3AD203B41FA5}">
                      <a16:colId xmlns:a16="http://schemas.microsoft.com/office/drawing/2014/main" val="2718714150"/>
                    </a:ext>
                  </a:extLst>
                </a:gridCol>
              </a:tblGrid>
              <a:tr h="370840">
                <a:tc>
                  <a:txBody>
                    <a:bodyPr/>
                    <a:lstStyle/>
                    <a:p>
                      <a:pPr marL="0" indent="0" algn="ctr"/>
                      <a:r>
                        <a:rPr lang="en-US" sz="2400" dirty="0">
                          <a:solidFill>
                            <a:srgbClr val="404040"/>
                          </a:solidFill>
                          <a:latin typeface="+mn-lt"/>
                          <a:cs typeface="Arial" panose="020B0604020202020204" pitchFamily="34" charset="0"/>
                        </a:rPr>
                        <a:t>This is the default status that is assigned to a locate by Ontario One Call</a:t>
                      </a:r>
                      <a:r>
                        <a:rPr lang="en-US" sz="2400" baseline="0" dirty="0">
                          <a:solidFill>
                            <a:srgbClr val="404040"/>
                          </a:solidFill>
                          <a:latin typeface="+mn-lt"/>
                          <a:cs typeface="Arial" panose="020B0604020202020204" pitchFamily="34" charset="0"/>
                        </a:rPr>
                        <a:t> to identify the locate was sent to the Member/LSP. This status cannot be re-assigned</a:t>
                      </a:r>
                      <a:endParaRPr lang="en-CA" sz="2400" dirty="0">
                        <a:solidFill>
                          <a:srgbClr val="40404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endParaRPr lang="en-CA" sz="2400" dirty="0">
                        <a:solidFill>
                          <a:srgbClr val="404040"/>
                        </a:solidFill>
                        <a:latin typeface="+mn-lt"/>
                        <a:cs typeface="Arial" panose="020B0604020202020204" pitchFamily="34" charset="0"/>
                      </a:endParaRPr>
                    </a:p>
                  </a:txBody>
                  <a:tcPr/>
                </a:tc>
                <a:tc>
                  <a:txBody>
                    <a:bodyPr/>
                    <a:lstStyle/>
                    <a:p>
                      <a:pPr algn="ctr"/>
                      <a:r>
                        <a:rPr lang="en-US" sz="2400" dirty="0">
                          <a:solidFill>
                            <a:srgbClr val="404040"/>
                          </a:solidFill>
                          <a:latin typeface="+mn-lt"/>
                          <a:cs typeface="Arial" panose="020B0604020202020204" pitchFamily="34" charset="0"/>
                        </a:rPr>
                        <a:t>If locates</a:t>
                      </a:r>
                      <a:r>
                        <a:rPr lang="en-US" sz="2400" baseline="0" dirty="0">
                          <a:solidFill>
                            <a:srgbClr val="404040"/>
                          </a:solidFill>
                          <a:latin typeface="+mn-lt"/>
                          <a:cs typeface="Arial" panose="020B0604020202020204" pitchFamily="34" charset="0"/>
                        </a:rPr>
                        <a:t> are screened for possible clearances before going to an LSP, this status should be the first status assigned if a physical locate is needed.</a:t>
                      </a:r>
                      <a:r>
                        <a:rPr lang="en-US" sz="2400" dirty="0">
                          <a:solidFill>
                            <a:srgbClr val="404040"/>
                          </a:solidFill>
                          <a:latin typeface="+mn-lt"/>
                          <a:cs typeface="Arial" panose="020B0604020202020204" pitchFamily="34" charset="0"/>
                        </a:rPr>
                        <a:t> </a:t>
                      </a:r>
                      <a:endParaRPr lang="en-CA" sz="2400" dirty="0">
                        <a:solidFill>
                          <a:srgbClr val="404040"/>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9" name="Title 18"/>
          <p:cNvSpPr txBox="1">
            <a:spLocks noGrp="1"/>
          </p:cNvSpPr>
          <p:nvPr>
            <p:ph type="title"/>
          </p:nvPr>
        </p:nvSpPr>
        <p:spPr>
          <a:xfrm>
            <a:off x="1784553" y="571603"/>
            <a:ext cx="9701981" cy="535531"/>
          </a:xfrm>
          <a:prstGeom prst="rect">
            <a:avLst/>
          </a:prstGeom>
          <a:noFill/>
        </p:spPr>
        <p:txBody>
          <a:bodyPr wrap="square" rtlCol="0">
            <a:spAutoFit/>
          </a:bodyPr>
          <a:lstStyle/>
          <a:p>
            <a:r>
              <a:rPr lang="en-CA" sz="3200" dirty="0">
                <a:latin typeface="Arial Black" panose="020B0A04020102020204" pitchFamily="34" charset="0"/>
                <a:cs typeface="Arial" panose="020B0604020202020204" pitchFamily="34" charset="0"/>
              </a:rPr>
              <a:t>360 FEEDBACK STATUSES</a:t>
            </a:r>
          </a:p>
        </p:txBody>
      </p:sp>
      <p:sp>
        <p:nvSpPr>
          <p:cNvPr id="8" name="Rectangle 7"/>
          <p:cNvSpPr/>
          <p:nvPr/>
        </p:nvSpPr>
        <p:spPr>
          <a:xfrm>
            <a:off x="7590738" y="1993059"/>
            <a:ext cx="305640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Sent to Locator</a:t>
            </a:r>
            <a:endParaRPr lang="en-CA" sz="2400" b="1" dirty="0">
              <a:solidFill>
                <a:schemeClr val="bg1"/>
              </a:solidFill>
              <a:cs typeface="Arial" panose="020B0604020202020204" pitchFamily="34" charset="0"/>
            </a:endParaRPr>
          </a:p>
        </p:txBody>
      </p:sp>
      <p:sp>
        <p:nvSpPr>
          <p:cNvPr id="2" name="Rectangle 1"/>
          <p:cNvSpPr/>
          <p:nvPr/>
        </p:nvSpPr>
        <p:spPr>
          <a:xfrm>
            <a:off x="1719398" y="6309640"/>
            <a:ext cx="8882743" cy="369332"/>
          </a:xfrm>
          <a:prstGeom prst="rect">
            <a:avLst/>
          </a:prstGeom>
        </p:spPr>
        <p:txBody>
          <a:bodyPr wrap="square">
            <a:spAutoFit/>
          </a:bodyPr>
          <a:lstStyle/>
          <a:p>
            <a:pPr algn="ctr"/>
            <a:r>
              <a:rPr lang="en-US" b="1" dirty="0">
                <a:solidFill>
                  <a:schemeClr val="bg1"/>
                </a:solidFill>
                <a:cs typeface="Arial" panose="020B0604020202020204" pitchFamily="34" charset="0"/>
              </a:rPr>
              <a:t>***Completed and Cleared are the only compliant statuses***</a:t>
            </a:r>
            <a:endParaRPr lang="en-CA" b="1" dirty="0">
              <a:solidFill>
                <a:schemeClr val="bg1"/>
              </a:solidFill>
              <a:cs typeface="Arial" panose="020B0604020202020204" pitchFamily="34" charset="0"/>
            </a:endParaRPr>
          </a:p>
        </p:txBody>
      </p:sp>
    </p:spTree>
    <p:extLst>
      <p:ext uri="{BB962C8B-B14F-4D97-AF65-F5344CB8AC3E}">
        <p14:creationId xmlns:p14="http://schemas.microsoft.com/office/powerpoint/2010/main" val="369461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29207" y="3448709"/>
          <a:ext cx="11234472" cy="1554480"/>
        </p:xfrm>
        <a:graphic>
          <a:graphicData uri="http://schemas.openxmlformats.org/drawingml/2006/table">
            <a:tbl>
              <a:tblPr firstRow="1" bandRow="1">
                <a:tableStyleId>{2D5ABB26-0587-4C30-8999-92F81FD0307C}</a:tableStyleId>
              </a:tblPr>
              <a:tblGrid>
                <a:gridCol w="3832550">
                  <a:extLst>
                    <a:ext uri="{9D8B030D-6E8A-4147-A177-3AD203B41FA5}">
                      <a16:colId xmlns:a16="http://schemas.microsoft.com/office/drawing/2014/main" val="919770442"/>
                    </a:ext>
                  </a:extLst>
                </a:gridCol>
                <a:gridCol w="4016829">
                  <a:extLst>
                    <a:ext uri="{9D8B030D-6E8A-4147-A177-3AD203B41FA5}">
                      <a16:colId xmlns:a16="http://schemas.microsoft.com/office/drawing/2014/main" val="2718714150"/>
                    </a:ext>
                  </a:extLst>
                </a:gridCol>
                <a:gridCol w="3385093">
                  <a:extLst>
                    <a:ext uri="{9D8B030D-6E8A-4147-A177-3AD203B41FA5}">
                      <a16:colId xmlns:a16="http://schemas.microsoft.com/office/drawing/2014/main" val="2597496219"/>
                    </a:ext>
                  </a:extLst>
                </a:gridCol>
              </a:tblGrid>
              <a:tr h="370840">
                <a:tc>
                  <a:txBody>
                    <a:bodyPr/>
                    <a:lstStyle/>
                    <a:p>
                      <a:pPr marL="0" indent="0" algn="ctr">
                        <a:buFont typeface="Arial" panose="020B0604020202020204" pitchFamily="34" charset="0"/>
                        <a:buNone/>
                      </a:pPr>
                      <a:r>
                        <a:rPr lang="en-US" sz="2400" dirty="0">
                          <a:solidFill>
                            <a:schemeClr val="tx1"/>
                          </a:solidFill>
                          <a:latin typeface="+mn-lt"/>
                          <a:cs typeface="Arial" panose="020B0604020202020204" pitchFamily="34" charset="0"/>
                        </a:rPr>
                        <a:t>Can be used for</a:t>
                      </a:r>
                      <a:r>
                        <a:rPr lang="en-US" sz="2400" baseline="0" dirty="0">
                          <a:solidFill>
                            <a:schemeClr val="tx1"/>
                          </a:solidFill>
                          <a:latin typeface="+mn-lt"/>
                          <a:cs typeface="Arial" panose="020B0604020202020204" pitchFamily="34" charset="0"/>
                        </a:rPr>
                        <a:t> many reasons e.g. Locator has started, but not completed locate</a:t>
                      </a:r>
                      <a:endParaRPr lang="en-CA" sz="2400" dirty="0">
                        <a:solidFill>
                          <a:schemeClr val="tx1"/>
                        </a:solidFill>
                        <a:latin typeface="+mn-lt"/>
                        <a:cs typeface="Arial" panose="020B0604020202020204" pitchFamily="34" charset="0"/>
                      </a:endParaRPr>
                    </a:p>
                  </a:txBody>
                  <a:tcPr/>
                </a:tc>
                <a:tc>
                  <a:txBody>
                    <a:bodyPr/>
                    <a:lstStyle/>
                    <a:p>
                      <a:pPr algn="ctr"/>
                      <a:r>
                        <a:rPr lang="en-US" sz="2400" dirty="0">
                          <a:solidFill>
                            <a:schemeClr val="tx1"/>
                          </a:solidFill>
                          <a:latin typeface="+mn-lt"/>
                          <a:cs typeface="Arial" panose="020B0604020202020204" pitchFamily="34" charset="0"/>
                        </a:rPr>
                        <a:t>The locate request could</a:t>
                      </a:r>
                      <a:r>
                        <a:rPr lang="en-US" sz="2400" baseline="0" dirty="0">
                          <a:solidFill>
                            <a:schemeClr val="tx1"/>
                          </a:solidFill>
                          <a:latin typeface="+mn-lt"/>
                          <a:cs typeface="Arial" panose="020B0604020202020204" pitchFamily="34" charset="0"/>
                        </a:rPr>
                        <a:t> be</a:t>
                      </a:r>
                      <a:r>
                        <a:rPr lang="en-US" sz="2400" dirty="0">
                          <a:solidFill>
                            <a:schemeClr val="tx1"/>
                          </a:solidFill>
                          <a:latin typeface="+mn-lt"/>
                          <a:cs typeface="Arial" panose="020B0604020202020204" pitchFamily="34" charset="0"/>
                        </a:rPr>
                        <a:t> too vague or may require clarification</a:t>
                      </a:r>
                      <a:endParaRPr lang="en-CA" sz="2400" dirty="0">
                        <a:solidFill>
                          <a:schemeClr val="tx1"/>
                        </a:solidFill>
                        <a:latin typeface="+mn-lt"/>
                        <a:cs typeface="Arial" panose="020B0604020202020204" pitchFamily="34" charset="0"/>
                      </a:endParaRPr>
                    </a:p>
                  </a:txBody>
                  <a:tcPr/>
                </a:tc>
                <a:tc>
                  <a:txBody>
                    <a:bodyPr/>
                    <a:lstStyle/>
                    <a:p>
                      <a:pPr algn="ctr"/>
                      <a:r>
                        <a:rPr lang="en-CA" sz="2400" baseline="0" dirty="0">
                          <a:solidFill>
                            <a:schemeClr val="tx1"/>
                          </a:solidFill>
                          <a:latin typeface="+mn-lt"/>
                          <a:cs typeface="Arial" panose="020B0604020202020204" pitchFamily="34" charset="0"/>
                        </a:rPr>
                        <a:t>The Member would like the Excavator to contact them</a:t>
                      </a:r>
                      <a:endParaRPr lang="en-CA" sz="24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2" name="Title 11"/>
          <p:cNvSpPr txBox="1">
            <a:spLocks noGrp="1"/>
          </p:cNvSpPr>
          <p:nvPr>
            <p:ph type="title"/>
          </p:nvPr>
        </p:nvSpPr>
        <p:spPr>
          <a:xfrm>
            <a:off x="1784553" y="571603"/>
            <a:ext cx="9701981" cy="535531"/>
          </a:xfrm>
          <a:prstGeom prst="rect">
            <a:avLst/>
          </a:prstGeom>
          <a:noFill/>
        </p:spPr>
        <p:txBody>
          <a:bodyPr wrap="square" rtlCol="0">
            <a:spAutoFit/>
          </a:bodyPr>
          <a:lstStyle/>
          <a:p>
            <a:r>
              <a:rPr lang="en-CA" sz="3200" dirty="0">
                <a:latin typeface="Arial Black" panose="020B0A04020102020204" pitchFamily="34" charset="0"/>
                <a:cs typeface="Arial" panose="020B0604020202020204" pitchFamily="34" charset="0"/>
              </a:rPr>
              <a:t>360 FEEDBACK STATUSES</a:t>
            </a:r>
          </a:p>
        </p:txBody>
      </p:sp>
      <p:sp>
        <p:nvSpPr>
          <p:cNvPr id="11" name="Rectangle 10"/>
          <p:cNvSpPr/>
          <p:nvPr/>
        </p:nvSpPr>
        <p:spPr>
          <a:xfrm>
            <a:off x="714814" y="200087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Not Completed</a:t>
            </a:r>
          </a:p>
        </p:txBody>
      </p:sp>
      <p:sp>
        <p:nvSpPr>
          <p:cNvPr id="13" name="Rectangle 12"/>
          <p:cNvSpPr/>
          <p:nvPr/>
        </p:nvSpPr>
        <p:spPr>
          <a:xfrm>
            <a:off x="4696070" y="2011390"/>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Requestor Must Provide More Info</a:t>
            </a:r>
          </a:p>
        </p:txBody>
      </p:sp>
      <p:sp>
        <p:nvSpPr>
          <p:cNvPr id="14" name="Rectangle 13"/>
          <p:cNvSpPr/>
          <p:nvPr/>
        </p:nvSpPr>
        <p:spPr>
          <a:xfrm>
            <a:off x="8518019" y="2011390"/>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Contact member</a:t>
            </a:r>
          </a:p>
        </p:txBody>
      </p:sp>
      <p:sp>
        <p:nvSpPr>
          <p:cNvPr id="8" name="Rectangle 7"/>
          <p:cNvSpPr/>
          <p:nvPr/>
        </p:nvSpPr>
        <p:spPr>
          <a:xfrm>
            <a:off x="1472473" y="6323264"/>
            <a:ext cx="9187543" cy="369332"/>
          </a:xfrm>
          <a:prstGeom prst="rect">
            <a:avLst/>
          </a:prstGeom>
        </p:spPr>
        <p:txBody>
          <a:bodyPr wrap="square">
            <a:spAutoFit/>
          </a:bodyPr>
          <a:lstStyle/>
          <a:p>
            <a:pPr algn="ctr"/>
            <a:r>
              <a:rPr lang="en-US" b="1" dirty="0">
                <a:solidFill>
                  <a:schemeClr val="bg1"/>
                </a:solidFill>
                <a:cs typeface="Arial" panose="020B0604020202020204" pitchFamily="34" charset="0"/>
              </a:rPr>
              <a:t>***Completed and Cleared are the only compliant statuses***</a:t>
            </a:r>
            <a:endParaRPr lang="en-CA" b="1" dirty="0">
              <a:solidFill>
                <a:schemeClr val="bg1"/>
              </a:solidFill>
              <a:cs typeface="Arial" panose="020B0604020202020204" pitchFamily="34" charset="0"/>
            </a:endParaRPr>
          </a:p>
        </p:txBody>
      </p:sp>
    </p:spTree>
    <p:extLst>
      <p:ext uri="{BB962C8B-B14F-4D97-AF65-F5344CB8AC3E}">
        <p14:creationId xmlns:p14="http://schemas.microsoft.com/office/powerpoint/2010/main" val="46254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32914447"/>
              </p:ext>
            </p:extLst>
          </p:nvPr>
        </p:nvGraphicFramePr>
        <p:xfrm>
          <a:off x="326570" y="3448709"/>
          <a:ext cx="11479351" cy="1920240"/>
        </p:xfrm>
        <a:graphic>
          <a:graphicData uri="http://schemas.openxmlformats.org/drawingml/2006/table">
            <a:tbl>
              <a:tblPr firstRow="1" bandRow="1">
                <a:tableStyleId>{2D5ABB26-0587-4C30-8999-92F81FD0307C}</a:tableStyleId>
              </a:tblPr>
              <a:tblGrid>
                <a:gridCol w="3686630">
                  <a:extLst>
                    <a:ext uri="{9D8B030D-6E8A-4147-A177-3AD203B41FA5}">
                      <a16:colId xmlns:a16="http://schemas.microsoft.com/office/drawing/2014/main" val="3823622412"/>
                    </a:ext>
                  </a:extLst>
                </a:gridCol>
                <a:gridCol w="3779520">
                  <a:extLst>
                    <a:ext uri="{9D8B030D-6E8A-4147-A177-3AD203B41FA5}">
                      <a16:colId xmlns:a16="http://schemas.microsoft.com/office/drawing/2014/main" val="919770442"/>
                    </a:ext>
                  </a:extLst>
                </a:gridCol>
                <a:gridCol w="4013201">
                  <a:extLst>
                    <a:ext uri="{9D8B030D-6E8A-4147-A177-3AD203B41FA5}">
                      <a16:colId xmlns:a16="http://schemas.microsoft.com/office/drawing/2014/main" val="2718714150"/>
                    </a:ext>
                  </a:extLst>
                </a:gridCol>
              </a:tblGrid>
              <a:tr h="370840">
                <a:tc>
                  <a:txBody>
                    <a:bodyPr/>
                    <a:lstStyle/>
                    <a:p>
                      <a:pPr marL="0" indent="0" algn="ctr"/>
                      <a:r>
                        <a:rPr lang="en-US" sz="2400" dirty="0">
                          <a:solidFill>
                            <a:srgbClr val="404040"/>
                          </a:solidFill>
                          <a:latin typeface="+mn-lt"/>
                          <a:cs typeface="Arial" panose="020B0604020202020204" pitchFamily="34" charset="0"/>
                        </a:rPr>
                        <a:t>An alternate locate due</a:t>
                      </a:r>
                      <a:r>
                        <a:rPr lang="en-US" sz="2400" baseline="0" dirty="0">
                          <a:solidFill>
                            <a:srgbClr val="404040"/>
                          </a:solidFill>
                          <a:latin typeface="+mn-lt"/>
                          <a:cs typeface="Arial" panose="020B0604020202020204" pitchFamily="34" charset="0"/>
                        </a:rPr>
                        <a:t> date was mutually agreed in writing </a:t>
                      </a:r>
                      <a:r>
                        <a:rPr lang="en-CA" sz="2400" baseline="0" dirty="0">
                          <a:solidFill>
                            <a:srgbClr val="404040"/>
                          </a:solidFill>
                          <a:latin typeface="+mn-lt"/>
                          <a:cs typeface="Arial" panose="020B0604020202020204" pitchFamily="34" charset="0"/>
                        </a:rPr>
                        <a:t>by both Member/LSP and Excavator.</a:t>
                      </a:r>
                    </a:p>
                    <a:p>
                      <a:pPr marL="0" indent="0" algn="ctr"/>
                      <a:r>
                        <a:rPr lang="en-CA" sz="2400" baseline="0" dirty="0">
                          <a:solidFill>
                            <a:srgbClr val="404040"/>
                          </a:solidFill>
                          <a:latin typeface="+mn-lt"/>
                          <a:cs typeface="Arial" panose="020B0604020202020204" pitchFamily="34" charset="0"/>
                        </a:rPr>
                        <a:t>For More info: </a:t>
                      </a:r>
                      <a:r>
                        <a:rPr lang="en-CA" sz="2400" baseline="0" dirty="0">
                          <a:solidFill>
                            <a:srgbClr val="404040"/>
                          </a:solidFill>
                          <a:latin typeface="+mn-lt"/>
                          <a:cs typeface="Arial" panose="020B0604020202020204" pitchFamily="34" charset="0"/>
                          <a:hlinkClick r:id="rId3"/>
                        </a:rPr>
                        <a:t>Click Here</a:t>
                      </a:r>
                      <a:endParaRPr lang="en-CA" sz="2400" baseline="0" dirty="0">
                        <a:solidFill>
                          <a:srgbClr val="40404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en-US" sz="2400" dirty="0">
                          <a:solidFill>
                            <a:schemeClr val="tx1"/>
                          </a:solidFill>
                          <a:latin typeface="+mn-lt"/>
                          <a:cs typeface="Arial" panose="020B0604020202020204" pitchFamily="34" charset="0"/>
                        </a:rPr>
                        <a:t>  The</a:t>
                      </a:r>
                      <a:r>
                        <a:rPr lang="en-US" sz="2400" baseline="0" dirty="0">
                          <a:solidFill>
                            <a:schemeClr val="tx1"/>
                          </a:solidFill>
                          <a:latin typeface="+mn-lt"/>
                          <a:cs typeface="Arial" panose="020B0604020202020204" pitchFamily="34" charset="0"/>
                        </a:rPr>
                        <a:t> excavation </a:t>
                      </a:r>
                      <a:r>
                        <a:rPr lang="en-US" sz="2400" baseline="0" dirty="0">
                          <a:solidFill>
                            <a:srgbClr val="404040"/>
                          </a:solidFill>
                          <a:latin typeface="+mn-lt"/>
                          <a:cs typeface="Arial" panose="020B0604020202020204" pitchFamily="34" charset="0"/>
                        </a:rPr>
                        <a:t>will not affect the infrastructure. Paperwork has been provided to the Excavator</a:t>
                      </a:r>
                      <a:endParaRPr lang="en-CA" sz="2400" dirty="0">
                        <a:solidFill>
                          <a:srgbClr val="404040"/>
                        </a:solidFill>
                        <a:latin typeface="+mn-lt"/>
                        <a:cs typeface="Arial" panose="020B0604020202020204" pitchFamily="34" charset="0"/>
                      </a:endParaRPr>
                    </a:p>
                  </a:txBody>
                  <a:tcPr/>
                </a:tc>
                <a:tc>
                  <a:txBody>
                    <a:bodyPr/>
                    <a:lstStyle/>
                    <a:p>
                      <a:pPr algn="ctr"/>
                      <a:r>
                        <a:rPr lang="en-US" sz="2400" dirty="0">
                          <a:solidFill>
                            <a:srgbClr val="404040"/>
                          </a:solidFill>
                          <a:latin typeface="+mn-lt"/>
                          <a:cs typeface="Arial" panose="020B0604020202020204" pitchFamily="34" charset="0"/>
                        </a:rPr>
                        <a:t>The infrastructure has been marked and paperwork has been provided to the Excavator</a:t>
                      </a:r>
                      <a:endParaRPr lang="en-CA" sz="2400" dirty="0">
                        <a:solidFill>
                          <a:srgbClr val="404040"/>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9" name="Title 18"/>
          <p:cNvSpPr txBox="1">
            <a:spLocks noGrp="1"/>
          </p:cNvSpPr>
          <p:nvPr>
            <p:ph type="title"/>
          </p:nvPr>
        </p:nvSpPr>
        <p:spPr>
          <a:xfrm>
            <a:off x="1784553" y="571603"/>
            <a:ext cx="9701981" cy="535531"/>
          </a:xfrm>
          <a:prstGeom prst="rect">
            <a:avLst/>
          </a:prstGeom>
          <a:noFill/>
        </p:spPr>
        <p:txBody>
          <a:bodyPr wrap="square" rtlCol="0">
            <a:spAutoFit/>
          </a:bodyPr>
          <a:lstStyle/>
          <a:p>
            <a:r>
              <a:rPr lang="en-CA" sz="3200" dirty="0">
                <a:latin typeface="Arial Black" panose="020B0A04020102020204" pitchFamily="34" charset="0"/>
                <a:cs typeface="Arial" panose="020B0604020202020204" pitchFamily="34" charset="0"/>
              </a:rPr>
              <a:t>360 FEEDBACK STATUSES</a:t>
            </a:r>
          </a:p>
        </p:txBody>
      </p:sp>
      <p:sp>
        <p:nvSpPr>
          <p:cNvPr id="10" name="Rectangle 9"/>
          <p:cNvSpPr/>
          <p:nvPr/>
        </p:nvSpPr>
        <p:spPr>
          <a:xfrm>
            <a:off x="669649"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Renegotiated</a:t>
            </a:r>
            <a:endParaRPr lang="en-CA" sz="2400" b="1" dirty="0">
              <a:solidFill>
                <a:schemeClr val="bg1"/>
              </a:solidFill>
              <a:cs typeface="Arial" panose="020B0604020202020204" pitchFamily="34" charset="0"/>
            </a:endParaRPr>
          </a:p>
        </p:txBody>
      </p:sp>
      <p:sp>
        <p:nvSpPr>
          <p:cNvPr id="11" name="Rectangle 10"/>
          <p:cNvSpPr/>
          <p:nvPr/>
        </p:nvSpPr>
        <p:spPr>
          <a:xfrm>
            <a:off x="4487524"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Cleared</a:t>
            </a:r>
            <a:endParaRPr lang="en-CA" sz="2400" b="1" dirty="0">
              <a:solidFill>
                <a:schemeClr val="bg1"/>
              </a:solidFill>
              <a:cs typeface="Arial" panose="020B0604020202020204" pitchFamily="34" charset="0"/>
            </a:endParaRPr>
          </a:p>
        </p:txBody>
      </p:sp>
      <p:sp>
        <p:nvSpPr>
          <p:cNvPr id="12" name="Rectangle 11"/>
          <p:cNvSpPr/>
          <p:nvPr/>
        </p:nvSpPr>
        <p:spPr>
          <a:xfrm>
            <a:off x="8321441"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cs typeface="Arial" panose="020B0604020202020204" pitchFamily="34" charset="0"/>
              </a:rPr>
              <a:t>Completed</a:t>
            </a:r>
            <a:endParaRPr lang="en-CA" sz="2400" b="1" dirty="0">
              <a:solidFill>
                <a:schemeClr val="bg1"/>
              </a:solidFill>
              <a:cs typeface="Arial" panose="020B0604020202020204" pitchFamily="34" charset="0"/>
            </a:endParaRPr>
          </a:p>
        </p:txBody>
      </p:sp>
      <p:sp>
        <p:nvSpPr>
          <p:cNvPr id="2" name="Rectangle 1"/>
          <p:cNvSpPr/>
          <p:nvPr/>
        </p:nvSpPr>
        <p:spPr>
          <a:xfrm>
            <a:off x="1472473" y="6323264"/>
            <a:ext cx="9187543" cy="369332"/>
          </a:xfrm>
          <a:prstGeom prst="rect">
            <a:avLst/>
          </a:prstGeom>
        </p:spPr>
        <p:txBody>
          <a:bodyPr wrap="square">
            <a:spAutoFit/>
          </a:bodyPr>
          <a:lstStyle/>
          <a:p>
            <a:pPr algn="ctr"/>
            <a:r>
              <a:rPr lang="en-US" b="1" dirty="0">
                <a:solidFill>
                  <a:schemeClr val="bg1"/>
                </a:solidFill>
                <a:cs typeface="Arial" panose="020B0604020202020204" pitchFamily="34" charset="0"/>
              </a:rPr>
              <a:t>***Completed and Cleared are the only compliant statuses***</a:t>
            </a:r>
            <a:endParaRPr lang="en-CA" b="1" dirty="0">
              <a:solidFill>
                <a:schemeClr val="bg1"/>
              </a:solidFill>
              <a:cs typeface="Arial" panose="020B0604020202020204" pitchFamily="34" charset="0"/>
            </a:endParaRPr>
          </a:p>
        </p:txBody>
      </p:sp>
    </p:spTree>
    <p:extLst>
      <p:ext uri="{BB962C8B-B14F-4D97-AF65-F5344CB8AC3E}">
        <p14:creationId xmlns:p14="http://schemas.microsoft.com/office/powerpoint/2010/main" val="303125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UPDATING THE LOCATE STATUS</a:t>
            </a:r>
            <a:br>
              <a:rPr lang="en-US" dirty="0">
                <a:latin typeface="Arial Black" panose="020B0A04020102020204" pitchFamily="34" charset="0"/>
                <a:ea typeface="Arial" charset="0"/>
                <a:cs typeface="Arial" charset="0"/>
              </a:rPr>
            </a:br>
            <a:endParaRPr lang="en-CA" dirty="0"/>
          </a:p>
        </p:txBody>
      </p:sp>
      <p:sp>
        <p:nvSpPr>
          <p:cNvPr id="4"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38252" y="2715984"/>
            <a:ext cx="8355105" cy="1449951"/>
          </a:xfrm>
        </p:spPr>
        <p:txBody>
          <a:bodyPr>
            <a:normAutofit/>
          </a:bodyPr>
          <a:lstStyle/>
          <a:p>
            <a:r>
              <a:rPr lang="en-US" dirty="0">
                <a:latin typeface="Arial Black" panose="020B0A04020102020204" pitchFamily="34" charset="0"/>
                <a:ea typeface="Arial" charset="0"/>
                <a:cs typeface="Arial" charset="0"/>
              </a:rPr>
              <a:t>STEP BY STEP</a:t>
            </a:r>
          </a:p>
          <a:p>
            <a:endParaRPr lang="en-US" sz="2400" dirty="0"/>
          </a:p>
        </p:txBody>
      </p:sp>
    </p:spTree>
    <p:extLst>
      <p:ext uri="{BB962C8B-B14F-4D97-AF65-F5344CB8AC3E}">
        <p14:creationId xmlns:p14="http://schemas.microsoft.com/office/powerpoint/2010/main" val="358092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LOGGING IN TO THE WEB PORTAL</a:t>
            </a:r>
          </a:p>
        </p:txBody>
      </p:sp>
      <p:sp>
        <p:nvSpPr>
          <p:cNvPr id="3" name="Text Placeholder 2"/>
          <p:cNvSpPr>
            <a:spLocks noGrp="1"/>
          </p:cNvSpPr>
          <p:nvPr>
            <p:ph type="body" sz="quarter" idx="13"/>
          </p:nvPr>
        </p:nvSpPr>
        <p:spPr>
          <a:xfrm>
            <a:off x="791735" y="1835338"/>
            <a:ext cx="10714463" cy="526862"/>
          </a:xfrm>
        </p:spPr>
        <p:txBody>
          <a:bodyPr/>
          <a:lstStyle/>
          <a:p>
            <a:pPr marL="0" indent="0">
              <a:buNone/>
            </a:pPr>
            <a:r>
              <a:rPr lang="en-CA" dirty="0">
                <a:solidFill>
                  <a:srgbClr val="404040"/>
                </a:solidFill>
              </a:rPr>
              <a:t>On the landing page of the </a:t>
            </a:r>
            <a:r>
              <a:rPr lang="en-CA" dirty="0">
                <a:solidFill>
                  <a:srgbClr val="404040"/>
                </a:solidFill>
                <a:hlinkClick r:id="rId2"/>
              </a:rPr>
              <a:t>Web Portal </a:t>
            </a:r>
            <a:r>
              <a:rPr lang="en-CA" dirty="0">
                <a:solidFill>
                  <a:srgbClr val="404040"/>
                </a:solidFill>
              </a:rPr>
              <a:t>log in as a Member</a:t>
            </a:r>
          </a:p>
        </p:txBody>
      </p:sp>
      <p:pic>
        <p:nvPicPr>
          <p:cNvPr id="4" name="Picture 3"/>
          <p:cNvPicPr>
            <a:picLocks noChangeAspect="1"/>
          </p:cNvPicPr>
          <p:nvPr/>
        </p:nvPicPr>
        <p:blipFill>
          <a:blip r:embed="rId3"/>
          <a:stretch>
            <a:fillRect/>
          </a:stretch>
        </p:blipFill>
        <p:spPr>
          <a:xfrm>
            <a:off x="2429744" y="2362200"/>
            <a:ext cx="7438444" cy="2897455"/>
          </a:xfrm>
          <a:prstGeom prst="rect">
            <a:avLst/>
          </a:prstGeom>
        </p:spPr>
      </p:pic>
      <p:sp>
        <p:nvSpPr>
          <p:cNvPr id="8" name="Rectangle 7"/>
          <p:cNvSpPr/>
          <p:nvPr/>
        </p:nvSpPr>
        <p:spPr>
          <a:xfrm>
            <a:off x="2613851" y="5444321"/>
            <a:ext cx="8044543" cy="369332"/>
          </a:xfrm>
          <a:prstGeom prst="rect">
            <a:avLst/>
          </a:prstGeom>
        </p:spPr>
        <p:txBody>
          <a:bodyPr wrap="square">
            <a:spAutoFit/>
          </a:bodyPr>
          <a:lstStyle/>
          <a:p>
            <a:r>
              <a:rPr lang="en-CA" dirty="0">
                <a:solidFill>
                  <a:srgbClr val="404040"/>
                </a:solidFill>
              </a:rPr>
              <a:t>(reach out to </a:t>
            </a:r>
            <a:r>
              <a:rPr lang="en-CA" dirty="0">
                <a:hlinkClick r:id="rId4"/>
              </a:rPr>
              <a:t>MemberServices@OntarioOneCall.ca</a:t>
            </a:r>
            <a:r>
              <a:rPr lang="en-CA" dirty="0"/>
              <a:t> </a:t>
            </a:r>
            <a:r>
              <a:rPr lang="en-CA" dirty="0">
                <a:solidFill>
                  <a:srgbClr val="404040"/>
                </a:solidFill>
              </a:rPr>
              <a:t>if you do not have access)</a:t>
            </a:r>
          </a:p>
        </p:txBody>
      </p:sp>
    </p:spTree>
    <p:extLst>
      <p:ext uri="{BB962C8B-B14F-4D97-AF65-F5344CB8AC3E}">
        <p14:creationId xmlns:p14="http://schemas.microsoft.com/office/powerpoint/2010/main" val="154142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FOR REQUESTS</a:t>
            </a:r>
          </a:p>
        </p:txBody>
      </p:sp>
      <p:sp>
        <p:nvSpPr>
          <p:cNvPr id="3" name="Text Placeholder 2"/>
          <p:cNvSpPr>
            <a:spLocks noGrp="1"/>
          </p:cNvSpPr>
          <p:nvPr>
            <p:ph type="body" sz="quarter" idx="13"/>
          </p:nvPr>
        </p:nvSpPr>
        <p:spPr>
          <a:xfrm>
            <a:off x="691941" y="2120979"/>
            <a:ext cx="5843239" cy="2810250"/>
          </a:xfrm>
        </p:spPr>
        <p:txBody>
          <a:bodyPr/>
          <a:lstStyle/>
          <a:p>
            <a:r>
              <a:rPr lang="en-CA" dirty="0">
                <a:solidFill>
                  <a:srgbClr val="404040"/>
                </a:solidFill>
              </a:rPr>
              <a:t>Click on the Request Search field</a:t>
            </a:r>
          </a:p>
          <a:p>
            <a:r>
              <a:rPr lang="en-CA" dirty="0">
                <a:solidFill>
                  <a:srgbClr val="404040"/>
                </a:solidFill>
              </a:rPr>
              <a:t>Use the basic search to search using the locate request number of the locate that requires a status update</a:t>
            </a:r>
          </a:p>
          <a:p>
            <a:r>
              <a:rPr lang="en-CA" dirty="0">
                <a:solidFill>
                  <a:srgbClr val="404040"/>
                </a:solidFill>
              </a:rPr>
              <a:t>Use the Advanced Search to search with different parameters such as date, location, type of request, station code, etc. </a:t>
            </a:r>
          </a:p>
        </p:txBody>
      </p:sp>
      <p:pic>
        <p:nvPicPr>
          <p:cNvPr id="7" name="Picture 6"/>
          <p:cNvPicPr>
            <a:picLocks noChangeAspect="1"/>
          </p:cNvPicPr>
          <p:nvPr/>
        </p:nvPicPr>
        <p:blipFill>
          <a:blip r:embed="rId2"/>
          <a:stretch>
            <a:fillRect/>
          </a:stretch>
        </p:blipFill>
        <p:spPr>
          <a:xfrm>
            <a:off x="6856979" y="1605337"/>
            <a:ext cx="4508993" cy="1502998"/>
          </a:xfrm>
          <a:prstGeom prst="rect">
            <a:avLst/>
          </a:prstGeom>
        </p:spPr>
      </p:pic>
      <p:pic>
        <p:nvPicPr>
          <p:cNvPr id="9" name="Picture 8"/>
          <p:cNvPicPr>
            <a:picLocks noChangeAspect="1"/>
          </p:cNvPicPr>
          <p:nvPr/>
        </p:nvPicPr>
        <p:blipFill>
          <a:blip r:embed="rId3"/>
          <a:stretch>
            <a:fillRect/>
          </a:stretch>
        </p:blipFill>
        <p:spPr>
          <a:xfrm>
            <a:off x="6675408" y="3808677"/>
            <a:ext cx="5190021" cy="1601523"/>
          </a:xfrm>
          <a:prstGeom prst="rect">
            <a:avLst/>
          </a:prstGeom>
          <a:ln>
            <a:solidFill>
              <a:schemeClr val="tx1"/>
            </a:solidFill>
          </a:ln>
        </p:spPr>
      </p:pic>
      <p:sp>
        <p:nvSpPr>
          <p:cNvPr id="10" name="Rectangle 9"/>
          <p:cNvSpPr/>
          <p:nvPr/>
        </p:nvSpPr>
        <p:spPr>
          <a:xfrm>
            <a:off x="10406743" y="3808677"/>
            <a:ext cx="1458686" cy="327894"/>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1" name="Rectangle 10"/>
          <p:cNvSpPr/>
          <p:nvPr/>
        </p:nvSpPr>
        <p:spPr>
          <a:xfrm>
            <a:off x="8382132" y="4245429"/>
            <a:ext cx="1752468" cy="642257"/>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3470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EXPANDED SEARCH RESULTS VIEW</a:t>
            </a:r>
          </a:p>
        </p:txBody>
      </p:sp>
      <p:sp>
        <p:nvSpPr>
          <p:cNvPr id="5" name="TextBox 4"/>
          <p:cNvSpPr txBox="1"/>
          <p:nvPr/>
        </p:nvSpPr>
        <p:spPr>
          <a:xfrm>
            <a:off x="998722" y="1500494"/>
            <a:ext cx="10195870"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a:t>When using the Advanced Search feature, the results may be displayed in an expanded list or a collapsed list. </a:t>
            </a:r>
          </a:p>
          <a:p>
            <a:pPr marL="285750" indent="-285750">
              <a:buFont typeface="Arial" panose="020B0604020202020204" pitchFamily="34" charset="0"/>
              <a:buChar char="•"/>
            </a:pPr>
            <a:r>
              <a:rPr lang="en-CA" sz="2000" dirty="0"/>
              <a:t>The image below is the Expanded list which can be sorted using various criteria. </a:t>
            </a:r>
          </a:p>
          <a:p>
            <a:pPr marL="285750" indent="-285750">
              <a:buFont typeface="Arial" panose="020B0604020202020204" pitchFamily="34" charset="0"/>
              <a:buChar char="•"/>
            </a:pPr>
            <a:r>
              <a:rPr lang="en-CA" sz="2000" dirty="0"/>
              <a:t>Select the request number in green to open the locate or click “Collapsed List” to change your view</a:t>
            </a:r>
          </a:p>
          <a:p>
            <a:pPr marL="285750" indent="-285750">
              <a:buFont typeface="Arial" panose="020B0604020202020204" pitchFamily="34" charset="0"/>
              <a:buChar char="•"/>
            </a:pPr>
            <a:r>
              <a:rPr lang="en-CA" sz="2000" dirty="0"/>
              <a:t>Data can be exported monthly from the web portal. You can find the how-to guide </a:t>
            </a:r>
            <a:r>
              <a:rPr lang="en-CA" sz="2000" dirty="0">
                <a:hlinkClick r:id="rId2"/>
              </a:rPr>
              <a:t>here</a:t>
            </a:r>
            <a:endParaRPr lang="en-CA" sz="2000" dirty="0"/>
          </a:p>
        </p:txBody>
      </p:sp>
      <p:grpSp>
        <p:nvGrpSpPr>
          <p:cNvPr id="10" name="Group 9"/>
          <p:cNvGrpSpPr/>
          <p:nvPr/>
        </p:nvGrpSpPr>
        <p:grpSpPr>
          <a:xfrm>
            <a:off x="998722" y="3239079"/>
            <a:ext cx="10278877" cy="2919304"/>
            <a:chOff x="998722" y="2977822"/>
            <a:chExt cx="10278877" cy="2919304"/>
          </a:xfrm>
        </p:grpSpPr>
        <p:pic>
          <p:nvPicPr>
            <p:cNvPr id="7" name="Picture 6"/>
            <p:cNvPicPr>
              <a:picLocks noChangeAspect="1"/>
            </p:cNvPicPr>
            <p:nvPr/>
          </p:nvPicPr>
          <p:blipFill>
            <a:blip r:embed="rId3"/>
            <a:stretch>
              <a:fillRect/>
            </a:stretch>
          </p:blipFill>
          <p:spPr>
            <a:xfrm>
              <a:off x="998722" y="3119337"/>
              <a:ext cx="10195870" cy="2777789"/>
            </a:xfrm>
            <a:prstGeom prst="rect">
              <a:avLst/>
            </a:prstGeom>
            <a:ln>
              <a:solidFill>
                <a:schemeClr val="tx1"/>
              </a:solidFill>
            </a:ln>
          </p:spPr>
        </p:pic>
        <p:sp>
          <p:nvSpPr>
            <p:cNvPr id="8" name="Rectangle 7"/>
            <p:cNvSpPr/>
            <p:nvPr/>
          </p:nvSpPr>
          <p:spPr>
            <a:xfrm>
              <a:off x="10406742" y="2977822"/>
              <a:ext cx="870857" cy="468086"/>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Rectangle 8"/>
            <p:cNvSpPr/>
            <p:nvPr/>
          </p:nvSpPr>
          <p:spPr>
            <a:xfrm>
              <a:off x="1108934" y="4102591"/>
              <a:ext cx="947761" cy="24080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61312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COLLAPSED SEARCH RESULTS VIEW</a:t>
            </a:r>
          </a:p>
        </p:txBody>
      </p:sp>
      <p:sp>
        <p:nvSpPr>
          <p:cNvPr id="3" name="Text Placeholder 2"/>
          <p:cNvSpPr>
            <a:spLocks noGrp="1"/>
          </p:cNvSpPr>
          <p:nvPr>
            <p:ph type="body" sz="quarter" idx="13"/>
          </p:nvPr>
        </p:nvSpPr>
        <p:spPr>
          <a:xfrm>
            <a:off x="1933887" y="1617051"/>
            <a:ext cx="9245287" cy="3186113"/>
          </a:xfrm>
        </p:spPr>
        <p:txBody>
          <a:bodyPr>
            <a:normAutofit/>
          </a:bodyPr>
          <a:lstStyle/>
          <a:p>
            <a:pPr marL="357188" indent="-357188"/>
            <a:r>
              <a:rPr lang="en-CA" sz="2200" dirty="0"/>
              <a:t>This is what the Collapsed Search list looks like</a:t>
            </a:r>
          </a:p>
        </p:txBody>
      </p:sp>
      <p:grpSp>
        <p:nvGrpSpPr>
          <p:cNvPr id="7" name="Group 6"/>
          <p:cNvGrpSpPr/>
          <p:nvPr/>
        </p:nvGrpSpPr>
        <p:grpSpPr>
          <a:xfrm>
            <a:off x="1774847" y="2039847"/>
            <a:ext cx="9045326" cy="2904512"/>
            <a:chOff x="1415845" y="2599578"/>
            <a:chExt cx="9535886" cy="2904512"/>
          </a:xfrm>
        </p:grpSpPr>
        <p:pic>
          <p:nvPicPr>
            <p:cNvPr id="4" name="Picture 3"/>
            <p:cNvPicPr>
              <a:picLocks noChangeAspect="1"/>
            </p:cNvPicPr>
            <p:nvPr/>
          </p:nvPicPr>
          <p:blipFill>
            <a:blip r:embed="rId2"/>
            <a:stretch>
              <a:fillRect/>
            </a:stretch>
          </p:blipFill>
          <p:spPr>
            <a:xfrm>
              <a:off x="1415845" y="2623458"/>
              <a:ext cx="9535886" cy="2880632"/>
            </a:xfrm>
            <a:prstGeom prst="rect">
              <a:avLst/>
            </a:prstGeom>
          </p:spPr>
        </p:pic>
        <p:sp>
          <p:nvSpPr>
            <p:cNvPr id="5" name="Right Arrow 4"/>
            <p:cNvSpPr/>
            <p:nvPr/>
          </p:nvSpPr>
          <p:spPr>
            <a:xfrm rot="9207874">
              <a:off x="3616561" y="3359252"/>
              <a:ext cx="768657" cy="317670"/>
            </a:xfrm>
            <a:prstGeom prst="rightArrow">
              <a:avLst/>
            </a:prstGeom>
            <a:solidFill>
              <a:srgbClr val="7FBC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933815" y="2599578"/>
              <a:ext cx="751114" cy="293580"/>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8" name="Rectangle 7"/>
          <p:cNvSpPr/>
          <p:nvPr/>
        </p:nvSpPr>
        <p:spPr>
          <a:xfrm>
            <a:off x="1933888" y="4968239"/>
            <a:ext cx="9404470" cy="769441"/>
          </a:xfrm>
          <a:prstGeom prst="rect">
            <a:avLst/>
          </a:prstGeom>
        </p:spPr>
        <p:txBody>
          <a:bodyPr wrap="square">
            <a:spAutoFit/>
          </a:bodyPr>
          <a:lstStyle/>
          <a:p>
            <a:pPr marL="342900" indent="-342900">
              <a:buFont typeface="Arial" panose="020B0604020202020204" pitchFamily="34" charset="0"/>
              <a:buChar char="•"/>
            </a:pPr>
            <a:r>
              <a:rPr lang="en-CA" sz="2200" dirty="0"/>
              <a:t>Scroll through the list on the left and click on the locate you’d like to update</a:t>
            </a:r>
          </a:p>
          <a:p>
            <a:pPr marL="342900" indent="-342900">
              <a:buFont typeface="Arial" panose="020B0604020202020204" pitchFamily="34" charset="0"/>
              <a:buChar char="•"/>
            </a:pPr>
            <a:r>
              <a:rPr lang="en-CA" sz="2200" dirty="0"/>
              <a:t>You can return to the expanded list by clicking “Expand List”</a:t>
            </a:r>
          </a:p>
        </p:txBody>
      </p:sp>
    </p:spTree>
    <p:extLst>
      <p:ext uri="{BB962C8B-B14F-4D97-AF65-F5344CB8AC3E}">
        <p14:creationId xmlns:p14="http://schemas.microsoft.com/office/powerpoint/2010/main" val="99035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a:t>SEARCH RESULTS</a:t>
            </a:r>
          </a:p>
        </p:txBody>
      </p:sp>
      <p:sp>
        <p:nvSpPr>
          <p:cNvPr id="9" name="Text Placeholder 8"/>
          <p:cNvSpPr>
            <a:spLocks noGrp="1"/>
          </p:cNvSpPr>
          <p:nvPr>
            <p:ph type="body" sz="quarter" idx="10"/>
          </p:nvPr>
        </p:nvSpPr>
        <p:spPr>
          <a:xfrm>
            <a:off x="478971" y="1802019"/>
            <a:ext cx="2775858" cy="4013316"/>
          </a:xfrm>
        </p:spPr>
        <p:txBody>
          <a:bodyPr>
            <a:normAutofit/>
          </a:bodyPr>
          <a:lstStyle/>
          <a:p>
            <a:r>
              <a:rPr lang="en-CA" dirty="0"/>
              <a:t>The locate details are found to the right of the list. Scroll down to view all of the details</a:t>
            </a:r>
          </a:p>
          <a:p>
            <a:r>
              <a:rPr lang="en-CA" dirty="0"/>
              <a:t>Click on “Locate Status” to skip to the status section or scroll down</a:t>
            </a:r>
          </a:p>
        </p:txBody>
      </p:sp>
      <p:grpSp>
        <p:nvGrpSpPr>
          <p:cNvPr id="12" name="Group 11"/>
          <p:cNvGrpSpPr/>
          <p:nvPr/>
        </p:nvGrpSpPr>
        <p:grpSpPr>
          <a:xfrm>
            <a:off x="3254829" y="1802019"/>
            <a:ext cx="8585879" cy="3364555"/>
            <a:chOff x="3410178" y="1917207"/>
            <a:chExt cx="8585879" cy="3364555"/>
          </a:xfrm>
        </p:grpSpPr>
        <p:pic>
          <p:nvPicPr>
            <p:cNvPr id="10" name="Picture 9"/>
            <p:cNvPicPr>
              <a:picLocks noChangeAspect="1"/>
            </p:cNvPicPr>
            <p:nvPr/>
          </p:nvPicPr>
          <p:blipFill>
            <a:blip r:embed="rId2"/>
            <a:stretch>
              <a:fillRect/>
            </a:stretch>
          </p:blipFill>
          <p:spPr>
            <a:xfrm>
              <a:off x="3410178" y="1917207"/>
              <a:ext cx="8585879" cy="3364555"/>
            </a:xfrm>
            <a:prstGeom prst="rect">
              <a:avLst/>
            </a:prstGeom>
          </p:spPr>
        </p:pic>
        <p:sp>
          <p:nvSpPr>
            <p:cNvPr id="11" name="Rectangle 10"/>
            <p:cNvSpPr/>
            <p:nvPr/>
          </p:nvSpPr>
          <p:spPr>
            <a:xfrm>
              <a:off x="10844277" y="2917371"/>
              <a:ext cx="836094"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111106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NOTIFICATION LIST</a:t>
            </a:r>
          </a:p>
        </p:txBody>
      </p:sp>
      <p:sp>
        <p:nvSpPr>
          <p:cNvPr id="3" name="Text Placeholder 2"/>
          <p:cNvSpPr>
            <a:spLocks noGrp="1"/>
          </p:cNvSpPr>
          <p:nvPr>
            <p:ph type="body" sz="quarter" idx="10"/>
          </p:nvPr>
        </p:nvSpPr>
        <p:spPr>
          <a:xfrm>
            <a:off x="8626805" y="1937656"/>
            <a:ext cx="3418238" cy="4082143"/>
          </a:xfrm>
        </p:spPr>
        <p:txBody>
          <a:bodyPr>
            <a:noAutofit/>
          </a:bodyPr>
          <a:lstStyle/>
          <a:p>
            <a:pPr lvl="0">
              <a:lnSpc>
                <a:spcPct val="100000"/>
              </a:lnSpc>
              <a:defRPr/>
            </a:pPr>
            <a:r>
              <a:rPr lang="en-CA" sz="2000" dirty="0">
                <a:solidFill>
                  <a:srgbClr val="404040"/>
                </a:solidFill>
              </a:rPr>
              <a:t>This is the list of infrastructure owners has been notified and their current statuses </a:t>
            </a:r>
          </a:p>
          <a:p>
            <a:pPr lvl="0">
              <a:lnSpc>
                <a:spcPct val="100000"/>
              </a:lnSpc>
              <a:defRPr/>
            </a:pPr>
            <a:r>
              <a:rPr lang="en-CA" sz="2000" dirty="0">
                <a:solidFill>
                  <a:srgbClr val="404040"/>
                </a:solidFill>
              </a:rPr>
              <a:t>The default status is “Notification Sent”</a:t>
            </a:r>
          </a:p>
          <a:p>
            <a:pPr lvl="0">
              <a:lnSpc>
                <a:spcPct val="100000"/>
              </a:lnSpc>
              <a:defRPr/>
            </a:pPr>
            <a:r>
              <a:rPr lang="en-CA" sz="2000" dirty="0">
                <a:solidFill>
                  <a:srgbClr val="404040"/>
                </a:solidFill>
              </a:rPr>
              <a:t>The notifications you are responsible for updating will show a “view” option. There could be more than one depending on your set up</a:t>
            </a:r>
          </a:p>
          <a:p>
            <a:pPr>
              <a:lnSpc>
                <a:spcPct val="100000"/>
              </a:lnSpc>
            </a:pPr>
            <a:endParaRPr lang="en-CA" sz="2000" dirty="0"/>
          </a:p>
        </p:txBody>
      </p:sp>
      <p:sp>
        <p:nvSpPr>
          <p:cNvPr id="7" name="TextBox 6"/>
          <p:cNvSpPr txBox="1"/>
          <p:nvPr/>
        </p:nvSpPr>
        <p:spPr>
          <a:xfrm>
            <a:off x="0" y="6344819"/>
            <a:ext cx="12192000" cy="400110"/>
          </a:xfrm>
          <a:prstGeom prst="rect">
            <a:avLst/>
          </a:prstGeom>
          <a:noFill/>
        </p:spPr>
        <p:txBody>
          <a:bodyPr wrap="square" rtlCol="0">
            <a:spAutoFit/>
          </a:bodyPr>
          <a:lstStyle/>
          <a:p>
            <a:pPr algn="ctr"/>
            <a:r>
              <a:rPr lang="en-US" sz="2000" b="1" dirty="0">
                <a:solidFill>
                  <a:schemeClr val="bg1"/>
                </a:solidFill>
                <a:cs typeface="Arial" panose="020B0604020202020204" pitchFamily="34" charset="0"/>
              </a:rPr>
              <a:t>*A renegotiation must be mutually agreed upon by the Infrastructure Owners/LSP and Excavator </a:t>
            </a:r>
            <a:endParaRPr lang="en-CA" sz="2000" b="1" dirty="0">
              <a:solidFill>
                <a:schemeClr val="bg1"/>
              </a:solidFill>
              <a:cs typeface="Arial" panose="020B0604020202020204" pitchFamily="34" charset="0"/>
            </a:endParaRPr>
          </a:p>
        </p:txBody>
      </p:sp>
      <p:pic>
        <p:nvPicPr>
          <p:cNvPr id="6" name="Picture 5" descr="A screenshot of a computer&#10;&#10;Description automatically generated with medium confidence">
            <a:extLst>
              <a:ext uri="{FF2B5EF4-FFF2-40B4-BE49-F238E27FC236}">
                <a16:creationId xmlns:a16="http://schemas.microsoft.com/office/drawing/2014/main" id="{3B0822CA-3011-4110-CE00-86C627A50DDB}"/>
              </a:ext>
            </a:extLst>
          </p:cNvPr>
          <p:cNvPicPr>
            <a:picLocks noChangeAspect="1"/>
          </p:cNvPicPr>
          <p:nvPr/>
        </p:nvPicPr>
        <p:blipFill>
          <a:blip r:embed="rId3"/>
          <a:stretch>
            <a:fillRect/>
          </a:stretch>
        </p:blipFill>
        <p:spPr>
          <a:xfrm>
            <a:off x="146957" y="1812075"/>
            <a:ext cx="8580389" cy="3852720"/>
          </a:xfrm>
          <a:prstGeom prst="rect">
            <a:avLst/>
          </a:prstGeom>
        </p:spPr>
      </p:pic>
      <p:sp>
        <p:nvSpPr>
          <p:cNvPr id="9" name="Rectangle 8">
            <a:extLst>
              <a:ext uri="{FF2B5EF4-FFF2-40B4-BE49-F238E27FC236}">
                <a16:creationId xmlns:a16="http://schemas.microsoft.com/office/drawing/2014/main" id="{594626E9-DBEE-2E11-533D-AE0C55F898F2}"/>
              </a:ext>
            </a:extLst>
          </p:cNvPr>
          <p:cNvSpPr/>
          <p:nvPr/>
        </p:nvSpPr>
        <p:spPr>
          <a:xfrm>
            <a:off x="146957" y="2453832"/>
            <a:ext cx="2627453" cy="393539"/>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a:extLst>
              <a:ext uri="{FF2B5EF4-FFF2-40B4-BE49-F238E27FC236}">
                <a16:creationId xmlns:a16="http://schemas.microsoft.com/office/drawing/2014/main" id="{1F278970-E9AE-1A7C-0EFC-0BF86A7B56E5}"/>
              </a:ext>
            </a:extLst>
          </p:cNvPr>
          <p:cNvSpPr/>
          <p:nvPr/>
        </p:nvSpPr>
        <p:spPr>
          <a:xfrm>
            <a:off x="6215449" y="2940908"/>
            <a:ext cx="1194277" cy="300002"/>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a:extLst>
              <a:ext uri="{FF2B5EF4-FFF2-40B4-BE49-F238E27FC236}">
                <a16:creationId xmlns:a16="http://schemas.microsoft.com/office/drawing/2014/main" id="{A14E083A-0CD7-2648-F275-A2BF56D76C6B}"/>
              </a:ext>
            </a:extLst>
          </p:cNvPr>
          <p:cNvSpPr/>
          <p:nvPr/>
        </p:nvSpPr>
        <p:spPr>
          <a:xfrm>
            <a:off x="7409726" y="5251990"/>
            <a:ext cx="608539" cy="300002"/>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6651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ea typeface="Arial" charset="0"/>
                <a:cs typeface="Arial" charset="0"/>
              </a:rPr>
              <a:t>LOCATE TIMELINES OVERVIEW</a:t>
            </a:r>
            <a:br>
              <a:rPr lang="en-US" dirty="0">
                <a:latin typeface="Arial Black" panose="020B0A04020102020204" pitchFamily="34" charset="0"/>
                <a:ea typeface="Arial" charset="0"/>
                <a:cs typeface="Arial" charset="0"/>
              </a:rPr>
            </a:br>
            <a:r>
              <a:rPr lang="en-US" sz="1400" dirty="0">
                <a:latin typeface="Arial Black" panose="020B0A04020102020204" pitchFamily="34" charset="0"/>
                <a:ea typeface="Arial" charset="0"/>
                <a:cs typeface="Arial" charset="0"/>
              </a:rPr>
              <a:t>STANDARD LOCATE REQUEST</a:t>
            </a:r>
            <a:br>
              <a:rPr lang="en-US" sz="2000" dirty="0">
                <a:latin typeface="Arial Black" panose="020B0A04020102020204" pitchFamily="34" charset="0"/>
                <a:ea typeface="Arial" charset="0"/>
                <a:cs typeface="Arial" charset="0"/>
              </a:rPr>
            </a:br>
            <a:endParaRPr lang="en-CA" sz="2000" dirty="0">
              <a:latin typeface="Arial Black" panose="020B0A04020102020204" pitchFamily="34" charset="0"/>
            </a:endParaRPr>
          </a:p>
        </p:txBody>
      </p:sp>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5</a:t>
            </a:r>
            <a:endParaRPr lang="en-CA" sz="16600" b="1" dirty="0">
              <a:solidFill>
                <a:schemeClr val="bg1"/>
              </a:solidFill>
            </a:endParaRPr>
          </a:p>
          <a:p>
            <a:pPr algn="ctr"/>
            <a:r>
              <a:rPr lang="en-CA" sz="2000" b="1" dirty="0">
                <a:solidFill>
                  <a:schemeClr val="bg1"/>
                </a:solidFill>
              </a:rPr>
              <a:t>Business Days</a:t>
            </a:r>
          </a:p>
        </p:txBody>
      </p:sp>
      <p:sp>
        <p:nvSpPr>
          <p:cNvPr id="6" name="TextBox 5"/>
          <p:cNvSpPr txBox="1"/>
          <p:nvPr/>
        </p:nvSpPr>
        <p:spPr>
          <a:xfrm>
            <a:off x="1564581" y="4273541"/>
            <a:ext cx="4196139" cy="1538883"/>
          </a:xfrm>
          <a:prstGeom prst="rect">
            <a:avLst/>
          </a:prstGeom>
          <a:noFill/>
        </p:spPr>
        <p:txBody>
          <a:bodyPr wrap="square" rtlCol="0">
            <a:spAutoFit/>
          </a:bodyPr>
          <a:lstStyle/>
          <a:p>
            <a:pPr algn="ctr"/>
            <a:r>
              <a:rPr lang="en-CA" sz="2000" dirty="0"/>
              <a:t>Members are required to complete a locate within 5 business days of receiving a standard locate notification.</a:t>
            </a:r>
          </a:p>
          <a:p>
            <a:pPr algn="ctr"/>
            <a:r>
              <a:rPr lang="en-CA" sz="1400" b="1" dirty="0"/>
              <a:t>S.6 (3) of the Act</a:t>
            </a:r>
          </a:p>
        </p:txBody>
      </p:sp>
      <p:sp>
        <p:nvSpPr>
          <p:cNvPr id="8" name="TextBox 7"/>
          <p:cNvSpPr txBox="1"/>
          <p:nvPr/>
        </p:nvSpPr>
        <p:spPr>
          <a:xfrm>
            <a:off x="6688489" y="4308393"/>
            <a:ext cx="3490701" cy="1538883"/>
          </a:xfrm>
          <a:prstGeom prst="rect">
            <a:avLst/>
          </a:prstGeom>
          <a:noFill/>
        </p:spPr>
        <p:txBody>
          <a:bodyPr wrap="square" rtlCol="0">
            <a:spAutoFit/>
          </a:bodyPr>
          <a:lstStyle/>
          <a:p>
            <a:pPr algn="ctr"/>
            <a:r>
              <a:rPr lang="en-CA" sz="2000" dirty="0"/>
              <a:t>Members need to provide an update to 360 Feedback within 3 business days of completing a locate</a:t>
            </a:r>
            <a:r>
              <a:rPr lang="en-CA" dirty="0"/>
              <a:t>. </a:t>
            </a:r>
          </a:p>
          <a:p>
            <a:pPr algn="ctr"/>
            <a:r>
              <a:rPr lang="en-CA" sz="1400" b="1" dirty="0"/>
              <a:t>S.14 (1) of the Act</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3</a:t>
            </a:r>
            <a:endParaRPr lang="en-CA" sz="16600" b="1" dirty="0">
              <a:solidFill>
                <a:schemeClr val="bg1"/>
              </a:solidFill>
            </a:endParaRPr>
          </a:p>
          <a:p>
            <a:pPr algn="ctr"/>
            <a:r>
              <a:rPr lang="en-CA" sz="2000" b="1" dirty="0">
                <a:solidFill>
                  <a:schemeClr val="bg1"/>
                </a:solidFill>
              </a:rPr>
              <a:t>Business Days</a:t>
            </a:r>
          </a:p>
        </p:txBody>
      </p:sp>
      <p:sp>
        <p:nvSpPr>
          <p:cNvPr id="3" name="Plus Sign 2">
            <a:extLst>
              <a:ext uri="{FF2B5EF4-FFF2-40B4-BE49-F238E27FC236}">
                <a16:creationId xmlns:a16="http://schemas.microsoft.com/office/drawing/2014/main" id="{B34DF2A3-C2F8-6DBD-E6D1-9C14BCF6E602}"/>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6638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NOTIFICATION LIST</a:t>
            </a:r>
          </a:p>
        </p:txBody>
      </p:sp>
      <p:sp>
        <p:nvSpPr>
          <p:cNvPr id="3" name="Text Placeholder 2"/>
          <p:cNvSpPr>
            <a:spLocks noGrp="1"/>
          </p:cNvSpPr>
          <p:nvPr>
            <p:ph type="body" sz="quarter" idx="10"/>
          </p:nvPr>
        </p:nvSpPr>
        <p:spPr>
          <a:xfrm>
            <a:off x="8926287" y="1546540"/>
            <a:ext cx="3118756" cy="4020247"/>
          </a:xfrm>
        </p:spPr>
        <p:txBody>
          <a:bodyPr>
            <a:noAutofit/>
          </a:bodyPr>
          <a:lstStyle/>
          <a:p>
            <a:pPr lvl="0">
              <a:lnSpc>
                <a:spcPct val="100000"/>
              </a:lnSpc>
              <a:defRPr/>
            </a:pPr>
            <a:r>
              <a:rPr lang="en-CA" sz="2000" dirty="0">
                <a:solidFill>
                  <a:srgbClr val="404040"/>
                </a:solidFill>
              </a:rPr>
              <a:t>Use the horizontal scroll bar at the bottom to view the contact information and any notes for all members</a:t>
            </a:r>
          </a:p>
          <a:p>
            <a:pPr marL="0" indent="0">
              <a:lnSpc>
                <a:spcPct val="100000"/>
              </a:lnSpc>
              <a:buNone/>
            </a:pPr>
            <a:endParaRPr lang="en-CA" sz="2000" dirty="0"/>
          </a:p>
        </p:txBody>
      </p:sp>
      <p:sp>
        <p:nvSpPr>
          <p:cNvPr id="7" name="TextBox 6"/>
          <p:cNvSpPr txBox="1"/>
          <p:nvPr/>
        </p:nvSpPr>
        <p:spPr>
          <a:xfrm>
            <a:off x="0" y="6344819"/>
            <a:ext cx="12192000" cy="400110"/>
          </a:xfrm>
          <a:prstGeom prst="rect">
            <a:avLst/>
          </a:prstGeom>
          <a:noFill/>
        </p:spPr>
        <p:txBody>
          <a:bodyPr wrap="square" rtlCol="0">
            <a:spAutoFit/>
          </a:bodyPr>
          <a:lstStyle/>
          <a:p>
            <a:pPr algn="ctr"/>
            <a:r>
              <a:rPr lang="en-US" sz="2000" b="1" dirty="0">
                <a:solidFill>
                  <a:schemeClr val="bg1"/>
                </a:solidFill>
                <a:cs typeface="Arial" panose="020B0604020202020204" pitchFamily="34" charset="0"/>
              </a:rPr>
              <a:t>*A renegotiation must be mutually agreed upon by the Infrastructure Owner/LSP and Excavator </a:t>
            </a:r>
            <a:endParaRPr lang="en-CA" sz="2000" b="1" dirty="0">
              <a:solidFill>
                <a:schemeClr val="bg1"/>
              </a:solidFill>
              <a:cs typeface="Arial" panose="020B0604020202020204" pitchFamily="34" charset="0"/>
            </a:endParaRPr>
          </a:p>
        </p:txBody>
      </p:sp>
      <p:sp>
        <p:nvSpPr>
          <p:cNvPr id="6" name="Right Arrow 5"/>
          <p:cNvSpPr/>
          <p:nvPr/>
        </p:nvSpPr>
        <p:spPr>
          <a:xfrm rot="19560376">
            <a:off x="2880338" y="5235648"/>
            <a:ext cx="770753" cy="484632"/>
          </a:xfrm>
          <a:prstGeom prst="rightArrow">
            <a:avLst/>
          </a:prstGeom>
          <a:solidFill>
            <a:srgbClr val="7FBC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screenshot of a computer&#10;&#10;Description automatically generated with medium confidence">
            <a:extLst>
              <a:ext uri="{FF2B5EF4-FFF2-40B4-BE49-F238E27FC236}">
                <a16:creationId xmlns:a16="http://schemas.microsoft.com/office/drawing/2014/main" id="{6096D0A4-B95C-66F6-F1BB-B04CFCAF052E}"/>
              </a:ext>
            </a:extLst>
          </p:cNvPr>
          <p:cNvPicPr>
            <a:picLocks noChangeAspect="1"/>
          </p:cNvPicPr>
          <p:nvPr/>
        </p:nvPicPr>
        <p:blipFill>
          <a:blip r:embed="rId3"/>
          <a:stretch>
            <a:fillRect/>
          </a:stretch>
        </p:blipFill>
        <p:spPr>
          <a:xfrm>
            <a:off x="260164" y="1202084"/>
            <a:ext cx="8295258" cy="3956426"/>
          </a:xfrm>
          <a:prstGeom prst="rect">
            <a:avLst/>
          </a:prstGeom>
        </p:spPr>
      </p:pic>
    </p:spTree>
    <p:extLst>
      <p:ext uri="{BB962C8B-B14F-4D97-AF65-F5344CB8AC3E}">
        <p14:creationId xmlns:p14="http://schemas.microsoft.com/office/powerpoint/2010/main" val="205841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VIEWING THE LOCATE STATUS BOX</a:t>
            </a:r>
          </a:p>
        </p:txBody>
      </p:sp>
      <p:sp>
        <p:nvSpPr>
          <p:cNvPr id="3" name="Text Placeholder 2"/>
          <p:cNvSpPr>
            <a:spLocks noGrp="1"/>
          </p:cNvSpPr>
          <p:nvPr>
            <p:ph type="body" sz="quarter" idx="10"/>
          </p:nvPr>
        </p:nvSpPr>
        <p:spPr>
          <a:xfrm>
            <a:off x="663348" y="3254829"/>
            <a:ext cx="3418795" cy="2703058"/>
          </a:xfrm>
        </p:spPr>
        <p:txBody>
          <a:bodyPr/>
          <a:lstStyle/>
          <a:p>
            <a:r>
              <a:rPr lang="en-CA" dirty="0"/>
              <a:t>Clicking on “View” opens the Locate Status window in a view only state. No edits are possible</a:t>
            </a:r>
          </a:p>
          <a:p>
            <a:pPr marL="0" indent="0">
              <a:buNone/>
            </a:pPr>
            <a:endParaRPr lang="en-CA" dirty="0"/>
          </a:p>
        </p:txBody>
      </p:sp>
      <p:pic>
        <p:nvPicPr>
          <p:cNvPr id="6" name="Picture 5"/>
          <p:cNvPicPr>
            <a:picLocks noChangeAspect="1"/>
          </p:cNvPicPr>
          <p:nvPr/>
        </p:nvPicPr>
        <p:blipFill>
          <a:blip r:embed="rId2"/>
          <a:stretch>
            <a:fillRect/>
          </a:stretch>
        </p:blipFill>
        <p:spPr>
          <a:xfrm>
            <a:off x="4376057" y="2745464"/>
            <a:ext cx="6853918" cy="3306157"/>
          </a:xfrm>
          <a:prstGeom prst="rect">
            <a:avLst/>
          </a:prstGeom>
          <a:ln>
            <a:solidFill>
              <a:schemeClr val="tx1"/>
            </a:solidFill>
          </a:ln>
        </p:spPr>
      </p:pic>
      <p:grpSp>
        <p:nvGrpSpPr>
          <p:cNvPr id="10" name="Group 9"/>
          <p:cNvGrpSpPr/>
          <p:nvPr/>
        </p:nvGrpSpPr>
        <p:grpSpPr>
          <a:xfrm>
            <a:off x="663348" y="1878633"/>
            <a:ext cx="11039475" cy="581025"/>
            <a:chOff x="663348" y="1878633"/>
            <a:chExt cx="11039475" cy="581025"/>
          </a:xfrm>
        </p:grpSpPr>
        <p:pic>
          <p:nvPicPr>
            <p:cNvPr id="8" name="Picture 7"/>
            <p:cNvPicPr>
              <a:picLocks noChangeAspect="1"/>
            </p:cNvPicPr>
            <p:nvPr/>
          </p:nvPicPr>
          <p:blipFill>
            <a:blip r:embed="rId3"/>
            <a:stretch>
              <a:fillRect/>
            </a:stretch>
          </p:blipFill>
          <p:spPr>
            <a:xfrm>
              <a:off x="663348" y="1878633"/>
              <a:ext cx="11039475" cy="581025"/>
            </a:xfrm>
            <a:prstGeom prst="rect">
              <a:avLst/>
            </a:prstGeom>
            <a:ln>
              <a:solidFill>
                <a:schemeClr val="tx1"/>
              </a:solidFill>
            </a:ln>
          </p:spPr>
        </p:pic>
        <p:sp>
          <p:nvSpPr>
            <p:cNvPr id="9" name="Rectangle 8"/>
            <p:cNvSpPr/>
            <p:nvPr/>
          </p:nvSpPr>
          <p:spPr>
            <a:xfrm>
              <a:off x="10008183" y="1878633"/>
              <a:ext cx="921074" cy="581025"/>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423931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LOCATE STATUS - EDIT</a:t>
            </a:r>
          </a:p>
        </p:txBody>
      </p:sp>
      <p:sp>
        <p:nvSpPr>
          <p:cNvPr id="3" name="Text Placeholder 2"/>
          <p:cNvSpPr>
            <a:spLocks noGrp="1"/>
          </p:cNvSpPr>
          <p:nvPr>
            <p:ph type="body" sz="quarter" idx="10"/>
          </p:nvPr>
        </p:nvSpPr>
        <p:spPr>
          <a:xfrm>
            <a:off x="533400" y="1781287"/>
            <a:ext cx="4408714" cy="4176602"/>
          </a:xfrm>
        </p:spPr>
        <p:txBody>
          <a:bodyPr>
            <a:normAutofit/>
          </a:bodyPr>
          <a:lstStyle/>
          <a:p>
            <a:r>
              <a:rPr lang="en-CA" dirty="0"/>
              <a:t>To update the status of a locate, click on “Edit Request” near the top of the screen</a:t>
            </a:r>
          </a:p>
          <a:p>
            <a:r>
              <a:rPr lang="en-CA" dirty="0"/>
              <a:t>A box will populate asking you to choose the action to perform on the locate in question. Click “Locate Status Modification”</a:t>
            </a:r>
          </a:p>
          <a:p>
            <a:r>
              <a:rPr lang="en-CA" dirty="0"/>
              <a:t>The “View” option is now “Edit”. Click on “Edit’</a:t>
            </a:r>
          </a:p>
        </p:txBody>
      </p:sp>
      <p:pic>
        <p:nvPicPr>
          <p:cNvPr id="4" name="Picture 3"/>
          <p:cNvPicPr>
            <a:picLocks noChangeAspect="1"/>
          </p:cNvPicPr>
          <p:nvPr/>
        </p:nvPicPr>
        <p:blipFill>
          <a:blip r:embed="rId2"/>
          <a:stretch>
            <a:fillRect/>
          </a:stretch>
        </p:blipFill>
        <p:spPr>
          <a:xfrm>
            <a:off x="6029389" y="1781286"/>
            <a:ext cx="4238625" cy="590550"/>
          </a:xfrm>
          <a:prstGeom prst="rect">
            <a:avLst/>
          </a:prstGeom>
        </p:spPr>
      </p:pic>
      <p:pic>
        <p:nvPicPr>
          <p:cNvPr id="5" name="Picture 4"/>
          <p:cNvPicPr>
            <a:picLocks noChangeAspect="1"/>
          </p:cNvPicPr>
          <p:nvPr/>
        </p:nvPicPr>
        <p:blipFill>
          <a:blip r:embed="rId3"/>
          <a:stretch>
            <a:fillRect/>
          </a:stretch>
        </p:blipFill>
        <p:spPr>
          <a:xfrm>
            <a:off x="5453127" y="2852737"/>
            <a:ext cx="5391150" cy="1762125"/>
          </a:xfrm>
          <a:prstGeom prst="rect">
            <a:avLst/>
          </a:prstGeom>
          <a:ln>
            <a:solidFill>
              <a:schemeClr val="tx1"/>
            </a:solidFill>
          </a:ln>
        </p:spPr>
      </p:pic>
      <p:grpSp>
        <p:nvGrpSpPr>
          <p:cNvPr id="8" name="Group 7"/>
          <p:cNvGrpSpPr/>
          <p:nvPr/>
        </p:nvGrpSpPr>
        <p:grpSpPr>
          <a:xfrm>
            <a:off x="671512" y="5338763"/>
            <a:ext cx="11001375" cy="619125"/>
            <a:chOff x="671512" y="5338763"/>
            <a:chExt cx="11001375" cy="619125"/>
          </a:xfrm>
        </p:grpSpPr>
        <p:pic>
          <p:nvPicPr>
            <p:cNvPr id="6" name="Picture 5"/>
            <p:cNvPicPr>
              <a:picLocks noChangeAspect="1"/>
            </p:cNvPicPr>
            <p:nvPr/>
          </p:nvPicPr>
          <p:blipFill>
            <a:blip r:embed="rId4"/>
            <a:stretch>
              <a:fillRect/>
            </a:stretch>
          </p:blipFill>
          <p:spPr>
            <a:xfrm>
              <a:off x="671512" y="5338763"/>
              <a:ext cx="11001375" cy="619125"/>
            </a:xfrm>
            <a:prstGeom prst="rect">
              <a:avLst/>
            </a:prstGeom>
            <a:ln>
              <a:solidFill>
                <a:schemeClr val="tx1"/>
              </a:solidFill>
            </a:ln>
          </p:spPr>
        </p:pic>
        <p:sp>
          <p:nvSpPr>
            <p:cNvPr id="7" name="Rectangle 6"/>
            <p:cNvSpPr/>
            <p:nvPr/>
          </p:nvSpPr>
          <p:spPr>
            <a:xfrm>
              <a:off x="10091057" y="5407366"/>
              <a:ext cx="753220"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9" name="Rectangle 8"/>
          <p:cNvSpPr/>
          <p:nvPr/>
        </p:nvSpPr>
        <p:spPr>
          <a:xfrm>
            <a:off x="8715199" y="1707015"/>
            <a:ext cx="1752468" cy="733426"/>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65846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dirty="0"/>
              <a:t>LOCATE STATUS - EDIT</a:t>
            </a:r>
          </a:p>
        </p:txBody>
      </p:sp>
      <p:sp>
        <p:nvSpPr>
          <p:cNvPr id="11" name="Text Placeholder 10"/>
          <p:cNvSpPr>
            <a:spLocks noGrp="1"/>
          </p:cNvSpPr>
          <p:nvPr>
            <p:ph type="body" sz="quarter" idx="10"/>
          </p:nvPr>
        </p:nvSpPr>
        <p:spPr>
          <a:xfrm>
            <a:off x="8011711" y="1307646"/>
            <a:ext cx="3865926" cy="4397722"/>
          </a:xfrm>
        </p:spPr>
        <p:txBody>
          <a:bodyPr>
            <a:normAutofit fontScale="92500" lnSpcReduction="10000"/>
          </a:bodyPr>
          <a:lstStyle/>
          <a:p>
            <a:r>
              <a:rPr lang="en-CA" sz="2200" dirty="0">
                <a:solidFill>
                  <a:srgbClr val="404040"/>
                </a:solidFill>
              </a:rPr>
              <a:t>Notification Sent is the original status assigned to a locate</a:t>
            </a:r>
          </a:p>
          <a:p>
            <a:r>
              <a:rPr lang="en-CA" sz="2200" dirty="0"/>
              <a:t>There are 2 mandatory fields needed for every update – the status and processed by field</a:t>
            </a:r>
          </a:p>
          <a:p>
            <a:r>
              <a:rPr lang="en-CA" sz="2200" dirty="0"/>
              <a:t>The other mandatory fields vary based on the status that is being assigned</a:t>
            </a:r>
          </a:p>
          <a:p>
            <a:r>
              <a:rPr lang="en-CA" sz="2200" dirty="0"/>
              <a:t>If a mandatory field is not filled out, the system will provide you with feedback on which fields are mandatory when trying to save. The following chart provides a detailed outline of all relevant status information</a:t>
            </a:r>
          </a:p>
        </p:txBody>
      </p:sp>
      <p:pic>
        <p:nvPicPr>
          <p:cNvPr id="3" name="Picture 2"/>
          <p:cNvPicPr>
            <a:picLocks noChangeAspect="1"/>
          </p:cNvPicPr>
          <p:nvPr/>
        </p:nvPicPr>
        <p:blipFill>
          <a:blip r:embed="rId2"/>
          <a:stretch>
            <a:fillRect/>
          </a:stretch>
        </p:blipFill>
        <p:spPr>
          <a:xfrm>
            <a:off x="501214" y="1307646"/>
            <a:ext cx="7400453" cy="4799239"/>
          </a:xfrm>
          <a:prstGeom prst="rect">
            <a:avLst/>
          </a:prstGeom>
        </p:spPr>
      </p:pic>
      <p:sp>
        <p:nvSpPr>
          <p:cNvPr id="12" name="Rectangle 11"/>
          <p:cNvSpPr/>
          <p:nvPr/>
        </p:nvSpPr>
        <p:spPr>
          <a:xfrm>
            <a:off x="611259" y="232887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611258" y="3086683"/>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33990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96508602"/>
              </p:ext>
            </p:extLst>
          </p:nvPr>
        </p:nvGraphicFramePr>
        <p:xfrm>
          <a:off x="87085" y="1051982"/>
          <a:ext cx="11953595" cy="4498406"/>
        </p:xfrm>
        <a:graphic>
          <a:graphicData uri="http://schemas.openxmlformats.org/drawingml/2006/table">
            <a:tbl>
              <a:tblPr firstRow="1" bandRow="1">
                <a:tableStyleId>{93296810-A885-4BE3-A3E7-6D5BEEA58F35}</a:tableStyleId>
              </a:tblPr>
              <a:tblGrid>
                <a:gridCol w="2244854">
                  <a:extLst>
                    <a:ext uri="{9D8B030D-6E8A-4147-A177-3AD203B41FA5}">
                      <a16:colId xmlns:a16="http://schemas.microsoft.com/office/drawing/2014/main" val="237237177"/>
                    </a:ext>
                  </a:extLst>
                </a:gridCol>
                <a:gridCol w="6191575">
                  <a:extLst>
                    <a:ext uri="{9D8B030D-6E8A-4147-A177-3AD203B41FA5}">
                      <a16:colId xmlns:a16="http://schemas.microsoft.com/office/drawing/2014/main" val="2237551092"/>
                    </a:ext>
                  </a:extLst>
                </a:gridCol>
                <a:gridCol w="743429">
                  <a:extLst>
                    <a:ext uri="{9D8B030D-6E8A-4147-A177-3AD203B41FA5}">
                      <a16:colId xmlns:a16="http://schemas.microsoft.com/office/drawing/2014/main" val="4283259920"/>
                    </a:ext>
                  </a:extLst>
                </a:gridCol>
                <a:gridCol w="936000">
                  <a:extLst>
                    <a:ext uri="{9D8B030D-6E8A-4147-A177-3AD203B41FA5}">
                      <a16:colId xmlns:a16="http://schemas.microsoft.com/office/drawing/2014/main" val="3638698993"/>
                    </a:ext>
                  </a:extLst>
                </a:gridCol>
                <a:gridCol w="1189737">
                  <a:extLst>
                    <a:ext uri="{9D8B030D-6E8A-4147-A177-3AD203B41FA5}">
                      <a16:colId xmlns:a16="http://schemas.microsoft.com/office/drawing/2014/main" val="2970473578"/>
                    </a:ext>
                  </a:extLst>
                </a:gridCol>
                <a:gridCol w="648000">
                  <a:extLst>
                    <a:ext uri="{9D8B030D-6E8A-4147-A177-3AD203B41FA5}">
                      <a16:colId xmlns:a16="http://schemas.microsoft.com/office/drawing/2014/main" val="3042500386"/>
                    </a:ext>
                  </a:extLst>
                </a:gridCol>
              </a:tblGrid>
              <a:tr h="363766">
                <a:tc rowSpan="2">
                  <a:txBody>
                    <a:bodyPr/>
                    <a:lstStyle/>
                    <a:p>
                      <a:pPr algn="ctr"/>
                      <a:r>
                        <a:rPr lang="en-CA" sz="1300" dirty="0"/>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CA" sz="1300" dirty="0"/>
                        <a:t>Use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CA" sz="1300" dirty="0"/>
                        <a:t>Mandatory Fields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15117902"/>
                  </a:ext>
                </a:extLst>
              </a:tr>
              <a:tr h="321163">
                <a:tc vMerge="1">
                  <a:txBody>
                    <a:bodyPr/>
                    <a:lstStyle/>
                    <a:p>
                      <a:endParaRPr lang="en-CA" dirty="0"/>
                    </a:p>
                  </a:txBody>
                  <a:tcPr/>
                </a:tc>
                <a:tc vMerge="1">
                  <a:txBody>
                    <a:bodyPr/>
                    <a:lstStyle/>
                    <a:p>
                      <a:endParaRPr lang="en-CA" dirty="0"/>
                    </a:p>
                  </a:txBody>
                  <a:tcPr/>
                </a:tc>
                <a:tc>
                  <a:txBody>
                    <a:bodyPr/>
                    <a:lstStyle/>
                    <a:p>
                      <a:pPr algn="ctr"/>
                      <a:r>
                        <a:rPr lang="en-CA" sz="1300" b="1" dirty="0">
                          <a:solidFill>
                            <a:schemeClr val="bg1"/>
                          </a:solidFill>
                        </a:rPr>
                        <a:t>Closed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Processed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Renegotiated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Notes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33778802"/>
                  </a:ext>
                </a:extLst>
              </a:tr>
              <a:tr h="363766">
                <a:tc>
                  <a:txBody>
                    <a:bodyPr/>
                    <a:lstStyle/>
                    <a:p>
                      <a:r>
                        <a:rPr lang="en-CA" sz="1300" dirty="0"/>
                        <a:t>Completed</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CA" sz="1300" dirty="0"/>
                        <a:t>Locate area was physically</a:t>
                      </a:r>
                      <a:r>
                        <a:rPr lang="en-CA" sz="1300" baseline="0" dirty="0"/>
                        <a:t> marked</a:t>
                      </a:r>
                      <a:endParaRPr lang="en-CA" sz="1300" dirty="0"/>
                    </a:p>
                  </a:txBody>
                  <a:tcPr anchor="ctr">
                    <a:lnT w="12700" cap="flat" cmpd="sng" algn="ctr">
                      <a:solidFill>
                        <a:schemeClr val="bg1"/>
                      </a:solidFill>
                      <a:prstDash val="solid"/>
                      <a:round/>
                      <a:headEnd type="none" w="med" len="med"/>
                      <a:tailEnd type="none" w="med" len="med"/>
                    </a:lnT>
                  </a:tcPr>
                </a:tc>
                <a:tc>
                  <a:txBody>
                    <a:bodyPr/>
                    <a:lstStyle/>
                    <a:p>
                      <a:pPr algn="ctr"/>
                      <a:r>
                        <a:rPr lang="en-CA" sz="1300" dirty="0"/>
                        <a:t>X</a:t>
                      </a:r>
                    </a:p>
                  </a:txBody>
                  <a:tcPr anchor="ctr">
                    <a:lnT w="12700" cap="flat" cmpd="sng" algn="ctr">
                      <a:solidFill>
                        <a:schemeClr val="bg1"/>
                      </a:solidFill>
                      <a:prstDash val="solid"/>
                      <a:round/>
                      <a:headEnd type="none" w="med" len="med"/>
                      <a:tailEnd type="none" w="med" len="med"/>
                    </a:lnT>
                  </a:tcPr>
                </a:tc>
                <a:tc>
                  <a:txBody>
                    <a:bodyPr/>
                    <a:lstStyle/>
                    <a:p>
                      <a:pPr algn="ctr"/>
                      <a:r>
                        <a:rPr lang="en-CA" sz="1300" dirty="0"/>
                        <a:t>X</a:t>
                      </a:r>
                    </a:p>
                  </a:txBody>
                  <a:tcPr anchor="ctr">
                    <a:lnT w="12700" cap="flat" cmpd="sng" algn="ctr">
                      <a:solidFill>
                        <a:schemeClr val="bg1"/>
                      </a:solidFill>
                      <a:prstDash val="solid"/>
                      <a:round/>
                      <a:headEnd type="none" w="med" len="med"/>
                      <a:tailEnd type="none" w="med" len="med"/>
                    </a:lnT>
                  </a:tcPr>
                </a:tc>
                <a:tc>
                  <a:txBody>
                    <a:bodyPr/>
                    <a:lstStyle/>
                    <a:p>
                      <a:pPr algn="ctr" defTabSz="804863"/>
                      <a:endParaRPr lang="en-CA" sz="1300" dirty="0"/>
                    </a:p>
                  </a:txBody>
                  <a:tcPr anchor="ctr">
                    <a:lnT w="12700" cap="flat" cmpd="sng" algn="ctr">
                      <a:solidFill>
                        <a:schemeClr val="bg1"/>
                      </a:solidFill>
                      <a:prstDash val="solid"/>
                      <a:round/>
                      <a:headEnd type="none" w="med" len="med"/>
                      <a:tailEnd type="none" w="med" len="med"/>
                    </a:lnT>
                  </a:tcP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69654406"/>
                  </a:ext>
                </a:extLst>
              </a:tr>
              <a:tr h="363766">
                <a:tc>
                  <a:txBody>
                    <a:bodyPr/>
                    <a:lstStyle/>
                    <a:p>
                      <a:r>
                        <a:rPr lang="en-CA" sz="1300" dirty="0">
                          <a:highlight>
                            <a:srgbClr val="FFFF00"/>
                          </a:highlight>
                        </a:rPr>
                        <a:t>Marked/Completed</a:t>
                      </a:r>
                    </a:p>
                  </a:txBody>
                  <a:tcPr anchor="ctr">
                    <a:lnL w="12700" cap="flat" cmpd="sng" algn="ctr">
                      <a:solidFill>
                        <a:schemeClr val="bg1"/>
                      </a:solidFill>
                      <a:prstDash val="solid"/>
                      <a:round/>
                      <a:headEnd type="none" w="med" len="med"/>
                      <a:tailEnd type="none" w="med" len="med"/>
                    </a:lnL>
                  </a:tcPr>
                </a:tc>
                <a:tc>
                  <a:txBody>
                    <a:bodyPr/>
                    <a:lstStyle/>
                    <a:p>
                      <a:r>
                        <a:rPr lang="en-CA" sz="1300" dirty="0"/>
                        <a:t>Use “Completed”</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897090"/>
                  </a:ext>
                </a:extLst>
              </a:tr>
              <a:tr h="363766">
                <a:tc>
                  <a:txBody>
                    <a:bodyPr/>
                    <a:lstStyle/>
                    <a:p>
                      <a:r>
                        <a:rPr lang="en-CA" sz="1300" dirty="0"/>
                        <a:t>Cleared</a:t>
                      </a:r>
                    </a:p>
                  </a:txBody>
                  <a:tcPr anchor="ctr">
                    <a:lnL w="12700" cap="flat" cmpd="sng" algn="ctr">
                      <a:solidFill>
                        <a:schemeClr val="bg1"/>
                      </a:solidFill>
                      <a:prstDash val="solid"/>
                      <a:round/>
                      <a:headEnd type="none" w="med" len="med"/>
                      <a:tailEnd type="none" w="med" len="med"/>
                    </a:lnL>
                  </a:tcPr>
                </a:tc>
                <a:tc>
                  <a:txBody>
                    <a:bodyPr/>
                    <a:lstStyle/>
                    <a:p>
                      <a:r>
                        <a:rPr lang="en-CA" sz="1300" baseline="0" dirty="0"/>
                        <a:t>The excavation will not affect the infrastructure and paperwork has been provided to the excavator</a:t>
                      </a:r>
                      <a:endParaRPr lang="en-CA" sz="1300" dirty="0"/>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27043383"/>
                  </a:ext>
                </a:extLst>
              </a:tr>
              <a:tr h="363766">
                <a:tc>
                  <a:txBody>
                    <a:bodyPr/>
                    <a:lstStyle/>
                    <a:p>
                      <a:r>
                        <a:rPr lang="en-CA" sz="1300" dirty="0"/>
                        <a:t>Not Completed</a:t>
                      </a:r>
                    </a:p>
                  </a:txBody>
                  <a:tcPr anchor="ctr">
                    <a:lnL w="12700" cap="flat" cmpd="sng" algn="ctr">
                      <a:solidFill>
                        <a:schemeClr val="bg1"/>
                      </a:solidFill>
                      <a:prstDash val="solid"/>
                      <a:round/>
                      <a:headEnd type="none" w="med" len="med"/>
                      <a:tailEnd type="none" w="med" len="med"/>
                    </a:lnL>
                  </a:tcPr>
                </a:tc>
                <a:tc>
                  <a:txBody>
                    <a:bodyPr/>
                    <a:lstStyle/>
                    <a:p>
                      <a:r>
                        <a:rPr lang="en-CA" sz="1300" dirty="0"/>
                        <a:t>Temporary status used when a locate has not been completed</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91002400"/>
                  </a:ext>
                </a:extLst>
              </a:tr>
              <a:tr h="568072">
                <a:tc>
                  <a:txBody>
                    <a:bodyPr/>
                    <a:lstStyle/>
                    <a:p>
                      <a:r>
                        <a:rPr lang="en-CA" sz="1300" dirty="0"/>
                        <a:t>Contact Member</a:t>
                      </a:r>
                    </a:p>
                  </a:txBody>
                  <a:tcPr anchor="ctr">
                    <a:lnL w="12700" cap="flat" cmpd="sng" algn="ctr">
                      <a:solidFill>
                        <a:schemeClr val="bg1"/>
                      </a:solidFill>
                      <a:prstDash val="solid"/>
                      <a:round/>
                      <a:headEnd type="none" w="med" len="med"/>
                      <a:tailEnd type="none" w="med" len="med"/>
                    </a:lnL>
                  </a:tcPr>
                </a:tc>
                <a:tc>
                  <a:txBody>
                    <a:bodyPr/>
                    <a:lstStyle/>
                    <a:p>
                      <a:r>
                        <a:rPr lang="en-CA" sz="1300" dirty="0"/>
                        <a:t>Something is preventing the completion of the locate i.e. broken tracer wire, site access needed, etc.</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19288623"/>
                  </a:ext>
                </a:extLst>
              </a:tr>
              <a:tr h="363766">
                <a:tc>
                  <a:txBody>
                    <a:bodyPr/>
                    <a:lstStyle/>
                    <a:p>
                      <a:r>
                        <a:rPr lang="en-CA" sz="1300" dirty="0"/>
                        <a:t>Renegotiated</a:t>
                      </a:r>
                    </a:p>
                  </a:txBody>
                  <a:tcPr anchor="ctr">
                    <a:lnL w="12700" cap="flat" cmpd="sng" algn="ctr">
                      <a:solidFill>
                        <a:schemeClr val="bg1"/>
                      </a:solidFill>
                      <a:prstDash val="solid"/>
                      <a:round/>
                      <a:headEnd type="none" w="med" len="med"/>
                      <a:tailEnd type="none" w="med" len="med"/>
                    </a:lnL>
                  </a:tcPr>
                </a:tc>
                <a:tc>
                  <a:txBody>
                    <a:bodyPr/>
                    <a:lstStyle/>
                    <a:p>
                      <a:r>
                        <a:rPr lang="en-CA" sz="1300" dirty="0"/>
                        <a:t>The excavator and LSP mutually agreed to an alternate locate due date in writing</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099202"/>
                  </a:ext>
                </a:extLst>
              </a:tr>
              <a:tr h="568072">
                <a:tc>
                  <a:txBody>
                    <a:bodyPr/>
                    <a:lstStyle/>
                    <a:p>
                      <a:r>
                        <a:rPr lang="en-CA" sz="1300" dirty="0"/>
                        <a:t>Requestor Must Provide More Info</a:t>
                      </a:r>
                    </a:p>
                  </a:txBody>
                  <a:tcPr anchor="ctr">
                    <a:lnL w="12700" cap="flat" cmpd="sng" algn="ctr">
                      <a:solidFill>
                        <a:schemeClr val="bg1"/>
                      </a:solidFill>
                      <a:prstDash val="solid"/>
                      <a:round/>
                      <a:headEnd type="none" w="med" len="med"/>
                      <a:tailEnd type="none" w="med" len="med"/>
                    </a:lnL>
                  </a:tcPr>
                </a:tc>
                <a:tc>
                  <a:txBody>
                    <a:bodyPr/>
                    <a:lstStyle/>
                    <a:p>
                      <a:r>
                        <a:rPr lang="en-CA" sz="1300" dirty="0"/>
                        <a:t>More information is needed in order to provide a locate response.</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66096052"/>
                  </a:ext>
                </a:extLst>
              </a:tr>
              <a:tr h="568072">
                <a:tc>
                  <a:txBody>
                    <a:bodyPr/>
                    <a:lstStyle/>
                    <a:p>
                      <a:r>
                        <a:rPr lang="en-CA" sz="1300" dirty="0">
                          <a:highlight>
                            <a:srgbClr val="FFFF00"/>
                          </a:highlight>
                        </a:rPr>
                        <a:t>Not Completed/Needs</a:t>
                      </a:r>
                      <a:r>
                        <a:rPr lang="en-CA" sz="1300" baseline="0" dirty="0">
                          <a:highlight>
                            <a:srgbClr val="FFFF00"/>
                          </a:highlight>
                        </a:rPr>
                        <a:t> Additional Info</a:t>
                      </a:r>
                      <a:endParaRPr lang="en-CA" sz="1300" dirty="0">
                        <a:highlight>
                          <a:srgbClr val="FFFF00"/>
                        </a:highlight>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CA" sz="1300" dirty="0"/>
                        <a:t>Select</a:t>
                      </a:r>
                      <a:r>
                        <a:rPr lang="en-CA" sz="1300" baseline="0" dirty="0"/>
                        <a:t> the stand alone status “Not Completed” or “Requestor Must Provide More info”</a:t>
                      </a: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r>
                        <a:rPr lang="en-CA" sz="1300" dirty="0"/>
                        <a:t>X</a:t>
                      </a:r>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5127282"/>
                  </a:ext>
                </a:extLst>
              </a:tr>
            </a:tbl>
          </a:graphicData>
        </a:graphic>
      </p:graphicFrame>
      <p:sp>
        <p:nvSpPr>
          <p:cNvPr id="7" name="Rectangle 6"/>
          <p:cNvSpPr/>
          <p:nvPr/>
        </p:nvSpPr>
        <p:spPr>
          <a:xfrm>
            <a:off x="272142" y="6236064"/>
            <a:ext cx="11734801" cy="584775"/>
          </a:xfrm>
          <a:prstGeom prst="rect">
            <a:avLst/>
          </a:prstGeom>
        </p:spPr>
        <p:txBody>
          <a:bodyPr wrap="square">
            <a:spAutoFit/>
          </a:bodyPr>
          <a:lstStyle/>
          <a:p>
            <a:r>
              <a:rPr lang="en-CA" sz="1600" b="1" dirty="0">
                <a:solidFill>
                  <a:schemeClr val="bg1"/>
                </a:solidFill>
              </a:rPr>
              <a:t>TIP</a:t>
            </a:r>
            <a:r>
              <a:rPr lang="en-CA" sz="1600" dirty="0">
                <a:solidFill>
                  <a:schemeClr val="bg1"/>
                </a:solidFill>
              </a:rPr>
              <a:t> – The statuses highlighted in yellow are older 360 Feedback responses.  Statuses were updated in 2017 to provide more clarity. The previous statuses remain in the system as they are still used by Members with older software. Please select the newer statuses </a:t>
            </a:r>
          </a:p>
        </p:txBody>
      </p:sp>
      <p:sp>
        <p:nvSpPr>
          <p:cNvPr id="5" name="Title 4"/>
          <p:cNvSpPr>
            <a:spLocks noGrp="1"/>
          </p:cNvSpPr>
          <p:nvPr>
            <p:ph type="title"/>
          </p:nvPr>
        </p:nvSpPr>
        <p:spPr/>
        <p:txBody>
          <a:bodyPr/>
          <a:lstStyle/>
          <a:p>
            <a:r>
              <a:rPr lang="en-CA" dirty="0"/>
              <a:t>STATUS OVERVIEW</a:t>
            </a:r>
          </a:p>
        </p:txBody>
      </p:sp>
    </p:spTree>
    <p:extLst>
      <p:ext uri="{BB962C8B-B14F-4D97-AF65-F5344CB8AC3E}">
        <p14:creationId xmlns:p14="http://schemas.microsoft.com/office/powerpoint/2010/main" val="13763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IMPORTANT CONSIDERATIONS ABOUT STATUS</a:t>
            </a:r>
          </a:p>
        </p:txBody>
      </p:sp>
      <p:sp>
        <p:nvSpPr>
          <p:cNvPr id="2" name="Text Placeholder 10">
            <a:extLst>
              <a:ext uri="{FF2B5EF4-FFF2-40B4-BE49-F238E27FC236}">
                <a16:creationId xmlns:a16="http://schemas.microsoft.com/office/drawing/2014/main" id="{F96976EB-33C6-A55D-3E7E-37C8E053243B}"/>
              </a:ext>
            </a:extLst>
          </p:cNvPr>
          <p:cNvSpPr txBox="1">
            <a:spLocks/>
          </p:cNvSpPr>
          <p:nvPr/>
        </p:nvSpPr>
        <p:spPr>
          <a:xfrm>
            <a:off x="784060" y="1626150"/>
            <a:ext cx="10702474" cy="4397722"/>
          </a:xfrm>
          <a:prstGeom prst="rect">
            <a:avLst/>
          </a:prstGeom>
        </p:spPr>
        <p:txBody>
          <a:bodyPr vert="horz" lIns="91440" tIns="45720" rIns="91440" bIns="45720" rtlCol="0">
            <a:normAutofit/>
          </a:bodyPr>
          <a:lstStyle>
            <a:lvl1pPr marL="156600" indent="-156600" algn="l" defTabSz="914400" rtl="0" eaLnBrk="1" latinLnBrk="0" hangingPunct="1">
              <a:lnSpc>
                <a:spcPct val="90000"/>
              </a:lnSpc>
              <a:spcBef>
                <a:spcPts val="1000"/>
              </a:spcBef>
              <a:buClr>
                <a:srgbClr val="404040"/>
              </a:buClr>
              <a:buFont typeface="Arial"/>
              <a:buChar char="•"/>
              <a:defRPr sz="2400" kern="1200">
                <a:solidFill>
                  <a:schemeClr val="tx1"/>
                </a:solidFill>
                <a:latin typeface="+mn-lt"/>
                <a:ea typeface="+mn-ea"/>
                <a:cs typeface="Arial" panose="020B0604020202020204" pitchFamily="34" charset="0"/>
              </a:defRPr>
            </a:lvl1pPr>
            <a:lvl2pPr marL="361800" indent="-156600" algn="l" defTabSz="914400" rtl="0" eaLnBrk="1" latinLnBrk="0" hangingPunct="1">
              <a:lnSpc>
                <a:spcPct val="90000"/>
              </a:lnSpc>
              <a:spcBef>
                <a:spcPts val="500"/>
              </a:spcBef>
              <a:buClr>
                <a:srgbClr val="82AE42"/>
              </a:buClr>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576000" indent="-156600" algn="l" defTabSz="914400" rtl="0" eaLnBrk="1" latinLnBrk="0" hangingPunct="1">
              <a:lnSpc>
                <a:spcPct val="90000"/>
              </a:lnSpc>
              <a:spcBef>
                <a:spcPts val="500"/>
              </a:spcBef>
              <a:buClr>
                <a:srgbClr val="82AE42"/>
              </a:buClr>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792000" indent="-156600" algn="l" defTabSz="914400" rtl="0" eaLnBrk="1" latinLnBrk="0" hangingPunct="1">
              <a:lnSpc>
                <a:spcPct val="90000"/>
              </a:lnSpc>
              <a:spcBef>
                <a:spcPts val="500"/>
              </a:spcBef>
              <a:buClr>
                <a:srgbClr val="82AE42"/>
              </a:buClr>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008000" indent="-156600" algn="l" defTabSz="914400" rtl="0" eaLnBrk="1" latinLnBrk="0" hangingPunct="1">
              <a:lnSpc>
                <a:spcPct val="90000"/>
              </a:lnSpc>
              <a:spcBef>
                <a:spcPts val="500"/>
              </a:spcBef>
              <a:buClr>
                <a:srgbClr val="82AE42"/>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effectLst/>
              </a:rPr>
              <a:t>COMPLETED and CLEARED are the </a:t>
            </a:r>
            <a:r>
              <a:rPr lang="en-US" b="1" dirty="0">
                <a:effectLst/>
              </a:rPr>
              <a:t>ONLY</a:t>
            </a:r>
            <a:r>
              <a:rPr lang="en-US" dirty="0">
                <a:effectLst/>
              </a:rPr>
              <a:t> compliant statuses</a:t>
            </a:r>
          </a:p>
          <a:p>
            <a:endParaRPr lang="en-US" dirty="0">
              <a:effectLst/>
            </a:endParaRPr>
          </a:p>
          <a:p>
            <a:r>
              <a:rPr lang="en-US" dirty="0"/>
              <a:t>I</a:t>
            </a:r>
            <a:r>
              <a:rPr lang="en-US" dirty="0">
                <a:effectLst/>
              </a:rPr>
              <a:t>f a locate is no longer required (e.g. the excavator has reached out saying it is no longer needed AFTER the work to begin date), please mark the request as 'Completed' with a closed date and add a note explaining the situation.  </a:t>
            </a:r>
            <a:endParaRPr lang="en-CA" dirty="0"/>
          </a:p>
        </p:txBody>
      </p:sp>
    </p:spTree>
    <p:extLst>
      <p:ext uri="{BB962C8B-B14F-4D97-AF65-F5344CB8AC3E}">
        <p14:creationId xmlns:p14="http://schemas.microsoft.com/office/powerpoint/2010/main" val="2333834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a:t>LOCATE STATUS - EDIT</a:t>
            </a:r>
          </a:p>
        </p:txBody>
      </p:sp>
      <p:sp>
        <p:nvSpPr>
          <p:cNvPr id="10" name="Text Placeholder 9"/>
          <p:cNvSpPr>
            <a:spLocks noGrp="1"/>
          </p:cNvSpPr>
          <p:nvPr>
            <p:ph type="body" sz="quarter" idx="10"/>
          </p:nvPr>
        </p:nvSpPr>
        <p:spPr>
          <a:xfrm>
            <a:off x="8327571" y="1295269"/>
            <a:ext cx="3592286" cy="4363811"/>
          </a:xfrm>
        </p:spPr>
        <p:txBody>
          <a:bodyPr>
            <a:noAutofit/>
          </a:bodyPr>
          <a:lstStyle/>
          <a:p>
            <a:r>
              <a:rPr lang="en-CA" dirty="0">
                <a:solidFill>
                  <a:srgbClr val="404040"/>
                </a:solidFill>
              </a:rPr>
              <a:t>The fields that most commonly require updating include:</a:t>
            </a:r>
          </a:p>
          <a:p>
            <a:pPr lvl="1"/>
            <a:r>
              <a:rPr lang="en-CA" dirty="0">
                <a:solidFill>
                  <a:srgbClr val="404040"/>
                </a:solidFill>
              </a:rPr>
              <a:t>Status</a:t>
            </a:r>
          </a:p>
          <a:p>
            <a:pPr lvl="1"/>
            <a:r>
              <a:rPr lang="en-CA" dirty="0">
                <a:solidFill>
                  <a:srgbClr val="404040"/>
                </a:solidFill>
              </a:rPr>
              <a:t>Processed by</a:t>
            </a:r>
          </a:p>
          <a:p>
            <a:pPr lvl="1"/>
            <a:r>
              <a:rPr lang="en-CA" dirty="0">
                <a:solidFill>
                  <a:srgbClr val="404040"/>
                </a:solidFill>
              </a:rPr>
              <a:t>Closed date</a:t>
            </a:r>
          </a:p>
          <a:p>
            <a:pPr lvl="1"/>
            <a:r>
              <a:rPr lang="en-CA" dirty="0">
                <a:solidFill>
                  <a:srgbClr val="404040"/>
                </a:solidFill>
              </a:rPr>
              <a:t>Notes</a:t>
            </a:r>
          </a:p>
          <a:p>
            <a:endParaRPr lang="en-CA" dirty="0">
              <a:solidFill>
                <a:srgbClr val="404040"/>
              </a:solidFill>
            </a:endParaRPr>
          </a:p>
          <a:p>
            <a:r>
              <a:rPr lang="en-CA" dirty="0">
                <a:solidFill>
                  <a:srgbClr val="404040"/>
                </a:solidFill>
              </a:rPr>
              <a:t>Feel free to use the other fields that are available as you see fit</a:t>
            </a:r>
          </a:p>
        </p:txBody>
      </p:sp>
      <p:grpSp>
        <p:nvGrpSpPr>
          <p:cNvPr id="4" name="Group 3"/>
          <p:cNvGrpSpPr/>
          <p:nvPr/>
        </p:nvGrpSpPr>
        <p:grpSpPr>
          <a:xfrm>
            <a:off x="501214" y="1295270"/>
            <a:ext cx="7400453" cy="4799239"/>
            <a:chOff x="501214" y="1295270"/>
            <a:chExt cx="7400453" cy="4799239"/>
          </a:xfrm>
        </p:grpSpPr>
        <p:pic>
          <p:nvPicPr>
            <p:cNvPr id="8" name="Picture 7"/>
            <p:cNvPicPr>
              <a:picLocks noChangeAspect="1"/>
            </p:cNvPicPr>
            <p:nvPr/>
          </p:nvPicPr>
          <p:blipFill>
            <a:blip r:embed="rId3"/>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4214430" y="268728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p:cNvSpPr/>
            <p:nvPr/>
          </p:nvSpPr>
          <p:spPr>
            <a:xfrm>
              <a:off x="635581" y="5223652"/>
              <a:ext cx="155244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56642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ASSIGNING A STATUS</a:t>
            </a:r>
          </a:p>
        </p:txBody>
      </p:sp>
      <p:sp>
        <p:nvSpPr>
          <p:cNvPr id="16" name="Content Placeholder 15"/>
          <p:cNvSpPr>
            <a:spLocks noGrp="1"/>
          </p:cNvSpPr>
          <p:nvPr>
            <p:ph sz="quarter" idx="11"/>
          </p:nvPr>
        </p:nvSpPr>
        <p:spPr>
          <a:xfrm>
            <a:off x="7990114" y="1879269"/>
            <a:ext cx="3998685" cy="4155174"/>
          </a:xfrm>
        </p:spPr>
        <p:txBody>
          <a:bodyPr>
            <a:noAutofit/>
          </a:bodyPr>
          <a:lstStyle/>
          <a:p>
            <a:r>
              <a:rPr lang="en-CA" dirty="0"/>
              <a:t>Click on the Status field to open the drop down menu</a:t>
            </a:r>
          </a:p>
          <a:p>
            <a:r>
              <a:rPr lang="en-CA" dirty="0"/>
              <a:t>Use the scroll bar on the left of the status drop down to select the accurate status</a:t>
            </a:r>
          </a:p>
          <a:p>
            <a:pPr marL="0" indent="0">
              <a:buNone/>
            </a:pPr>
            <a:endParaRPr lang="en-CA" dirty="0"/>
          </a:p>
        </p:txBody>
      </p:sp>
      <p:sp>
        <p:nvSpPr>
          <p:cNvPr id="3" name="TextBox 2"/>
          <p:cNvSpPr txBox="1"/>
          <p:nvPr/>
        </p:nvSpPr>
        <p:spPr>
          <a:xfrm>
            <a:off x="806488" y="6320885"/>
            <a:ext cx="10270671" cy="923330"/>
          </a:xfrm>
          <a:prstGeom prst="rect">
            <a:avLst/>
          </a:prstGeom>
          <a:noFill/>
        </p:spPr>
        <p:txBody>
          <a:bodyPr wrap="square" rtlCol="0">
            <a:spAutoFit/>
          </a:bodyPr>
          <a:lstStyle/>
          <a:p>
            <a:pPr algn="ctr"/>
            <a:r>
              <a:rPr lang="en-CA" b="1" dirty="0">
                <a:solidFill>
                  <a:schemeClr val="bg1"/>
                </a:solidFill>
              </a:rPr>
              <a:t>For an official locate response, the Request status </a:t>
            </a:r>
            <a:r>
              <a:rPr lang="en-CA" b="1" u="sng" dirty="0">
                <a:solidFill>
                  <a:schemeClr val="bg1"/>
                </a:solidFill>
              </a:rPr>
              <a:t>MUST</a:t>
            </a:r>
            <a:r>
              <a:rPr lang="en-CA" b="1" dirty="0">
                <a:solidFill>
                  <a:schemeClr val="bg1"/>
                </a:solidFill>
              </a:rPr>
              <a:t> be updated and </a:t>
            </a:r>
            <a:r>
              <a:rPr lang="en-CA" b="1" u="sng" dirty="0">
                <a:solidFill>
                  <a:schemeClr val="bg1"/>
                </a:solidFill>
              </a:rPr>
              <a:t>CLOSED </a:t>
            </a:r>
          </a:p>
          <a:p>
            <a:endParaRPr lang="en-CA" b="1" dirty="0">
              <a:solidFill>
                <a:schemeClr val="bg1"/>
              </a:solidFill>
            </a:endParaRPr>
          </a:p>
          <a:p>
            <a:endParaRPr lang="en-CA" b="1" dirty="0">
              <a:solidFill>
                <a:schemeClr val="bg1"/>
              </a:solidFill>
            </a:endParaRPr>
          </a:p>
        </p:txBody>
      </p:sp>
      <p:grpSp>
        <p:nvGrpSpPr>
          <p:cNvPr id="6" name="Group 5"/>
          <p:cNvGrpSpPr/>
          <p:nvPr/>
        </p:nvGrpSpPr>
        <p:grpSpPr>
          <a:xfrm>
            <a:off x="433315" y="1230460"/>
            <a:ext cx="7371742" cy="4803983"/>
            <a:chOff x="433315" y="1230460"/>
            <a:chExt cx="7371742" cy="4803983"/>
          </a:xfrm>
        </p:grpSpPr>
        <p:pic>
          <p:nvPicPr>
            <p:cNvPr id="4" name="Picture 3"/>
            <p:cNvPicPr>
              <a:picLocks noChangeAspect="1"/>
            </p:cNvPicPr>
            <p:nvPr/>
          </p:nvPicPr>
          <p:blipFill>
            <a:blip r:embed="rId2"/>
            <a:stretch>
              <a:fillRect/>
            </a:stretch>
          </p:blipFill>
          <p:spPr>
            <a:xfrm>
              <a:off x="433315" y="1230460"/>
              <a:ext cx="7371742" cy="4803983"/>
            </a:xfrm>
            <a:prstGeom prst="rect">
              <a:avLst/>
            </a:prstGeom>
            <a:ln>
              <a:solidFill>
                <a:schemeClr val="tx1"/>
              </a:solidFill>
            </a:ln>
          </p:spPr>
        </p:pic>
        <p:sp>
          <p:nvSpPr>
            <p:cNvPr id="15" name="Right Arrow 14"/>
            <p:cNvSpPr/>
            <p:nvPr/>
          </p:nvSpPr>
          <p:spPr>
            <a:xfrm rot="12784947">
              <a:off x="3959398" y="3414406"/>
              <a:ext cx="770753"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50777" y="2247312"/>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109805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ASSIGNING A STATUS</a:t>
            </a:r>
          </a:p>
        </p:txBody>
      </p:sp>
      <p:sp>
        <p:nvSpPr>
          <p:cNvPr id="16" name="Content Placeholder 15"/>
          <p:cNvSpPr>
            <a:spLocks noGrp="1"/>
          </p:cNvSpPr>
          <p:nvPr>
            <p:ph sz="quarter" idx="11"/>
          </p:nvPr>
        </p:nvSpPr>
        <p:spPr>
          <a:xfrm>
            <a:off x="8142514" y="1382615"/>
            <a:ext cx="3846285" cy="4651828"/>
          </a:xfrm>
        </p:spPr>
        <p:txBody>
          <a:bodyPr>
            <a:noAutofit/>
          </a:bodyPr>
          <a:lstStyle/>
          <a:p>
            <a:r>
              <a:rPr lang="en-CA" sz="2000" dirty="0"/>
              <a:t>You have </a:t>
            </a:r>
            <a:r>
              <a:rPr lang="en-CA" sz="2000" b="1" dirty="0"/>
              <a:t>not</a:t>
            </a:r>
            <a:r>
              <a:rPr lang="en-CA" sz="2000" dirty="0"/>
              <a:t> met your legal obligation if you have selected the following statuses:</a:t>
            </a:r>
          </a:p>
          <a:p>
            <a:pPr lvl="2"/>
            <a:r>
              <a:rPr lang="en-CA" dirty="0"/>
              <a:t>Contact Member</a:t>
            </a:r>
          </a:p>
          <a:p>
            <a:pPr lvl="2"/>
            <a:r>
              <a:rPr lang="en-CA" dirty="0"/>
              <a:t>Needs Additional Info</a:t>
            </a:r>
          </a:p>
          <a:p>
            <a:pPr lvl="2"/>
            <a:r>
              <a:rPr lang="en-CA" dirty="0"/>
              <a:t>Requestor Must Provide More Info</a:t>
            </a:r>
          </a:p>
          <a:p>
            <a:pPr lvl="2"/>
            <a:r>
              <a:rPr lang="en-CA" dirty="0"/>
              <a:t>Not Completed</a:t>
            </a:r>
          </a:p>
          <a:p>
            <a:r>
              <a:rPr lang="en-CA" sz="2000" dirty="0"/>
              <a:t>Enter your name in the Processed by field</a:t>
            </a:r>
          </a:p>
          <a:p>
            <a:r>
              <a:rPr lang="en-CA" sz="2000" dirty="0"/>
              <a:t>Use the </a:t>
            </a:r>
            <a:r>
              <a:rPr lang="en-CA" sz="2000" b="1" dirty="0"/>
              <a:t>Notes</a:t>
            </a:r>
            <a:r>
              <a:rPr lang="en-CA" sz="2000" dirty="0"/>
              <a:t> to explain why the status has been assigned</a:t>
            </a:r>
          </a:p>
          <a:p>
            <a:r>
              <a:rPr lang="en-CA" sz="2000" dirty="0"/>
              <a:t>Click</a:t>
            </a:r>
            <a:r>
              <a:rPr lang="en-CA" sz="2000" b="1" dirty="0"/>
              <a:t> Save</a:t>
            </a:r>
          </a:p>
          <a:p>
            <a:pPr marL="0" indent="0">
              <a:buNone/>
            </a:pPr>
            <a:endParaRPr lang="en-CA" sz="1800" dirty="0"/>
          </a:p>
        </p:txBody>
      </p:sp>
      <p:pic>
        <p:nvPicPr>
          <p:cNvPr id="10" name="Picture 9"/>
          <p:cNvPicPr>
            <a:picLocks noChangeAspect="1"/>
          </p:cNvPicPr>
          <p:nvPr/>
        </p:nvPicPr>
        <p:blipFill>
          <a:blip r:embed="rId2"/>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6836229" y="5537672"/>
            <a:ext cx="97120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p:cNvSpPr/>
          <p:nvPr/>
        </p:nvSpPr>
        <p:spPr>
          <a:xfrm>
            <a:off x="635581" y="5223652"/>
            <a:ext cx="155244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TextBox 14"/>
          <p:cNvSpPr txBox="1"/>
          <p:nvPr/>
        </p:nvSpPr>
        <p:spPr>
          <a:xfrm>
            <a:off x="806488" y="6320885"/>
            <a:ext cx="10270671" cy="923330"/>
          </a:xfrm>
          <a:prstGeom prst="rect">
            <a:avLst/>
          </a:prstGeom>
          <a:noFill/>
        </p:spPr>
        <p:txBody>
          <a:bodyPr wrap="square" rtlCol="0">
            <a:spAutoFit/>
          </a:bodyPr>
          <a:lstStyle/>
          <a:p>
            <a:pPr algn="ctr"/>
            <a:r>
              <a:rPr lang="en-CA" b="1" dirty="0">
                <a:solidFill>
                  <a:schemeClr val="bg1"/>
                </a:solidFill>
              </a:rPr>
              <a:t>For an official locate response, the Request status </a:t>
            </a:r>
            <a:r>
              <a:rPr lang="en-CA" b="1" u="sng" dirty="0">
                <a:solidFill>
                  <a:schemeClr val="bg1"/>
                </a:solidFill>
              </a:rPr>
              <a:t>MUST</a:t>
            </a:r>
            <a:r>
              <a:rPr lang="en-CA" b="1" dirty="0">
                <a:solidFill>
                  <a:schemeClr val="bg1"/>
                </a:solidFill>
              </a:rPr>
              <a:t> be updated and </a:t>
            </a:r>
            <a:r>
              <a:rPr lang="en-CA" b="1" u="sng" dirty="0">
                <a:solidFill>
                  <a:schemeClr val="bg1"/>
                </a:solidFill>
              </a:rPr>
              <a:t>CLOSED </a:t>
            </a:r>
          </a:p>
          <a:p>
            <a:endParaRPr lang="en-CA" b="1" dirty="0">
              <a:solidFill>
                <a:schemeClr val="bg1"/>
              </a:solidFill>
            </a:endParaRPr>
          </a:p>
          <a:p>
            <a:endParaRPr lang="en-CA" b="1" dirty="0">
              <a:solidFill>
                <a:schemeClr val="bg1"/>
              </a:solidFill>
            </a:endParaRPr>
          </a:p>
        </p:txBody>
      </p:sp>
    </p:spTree>
    <p:extLst>
      <p:ext uri="{BB962C8B-B14F-4D97-AF65-F5344CB8AC3E}">
        <p14:creationId xmlns:p14="http://schemas.microsoft.com/office/powerpoint/2010/main" val="265707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13691" y="1408456"/>
            <a:ext cx="7107900" cy="4799239"/>
            <a:chOff x="501214" y="1295270"/>
            <a:chExt cx="7400453" cy="4799239"/>
          </a:xfrm>
        </p:grpSpPr>
        <p:pic>
          <p:nvPicPr>
            <p:cNvPr id="10" name="Picture 9"/>
            <p:cNvPicPr>
              <a:picLocks noChangeAspect="1"/>
            </p:cNvPicPr>
            <p:nvPr/>
          </p:nvPicPr>
          <p:blipFill>
            <a:blip r:embed="rId2"/>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4214430" y="268728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17" name="Content Placeholder 15"/>
          <p:cNvSpPr>
            <a:spLocks noGrp="1"/>
          </p:cNvSpPr>
          <p:nvPr>
            <p:ph sz="quarter" idx="11"/>
          </p:nvPr>
        </p:nvSpPr>
        <p:spPr>
          <a:xfrm>
            <a:off x="7913914" y="1592827"/>
            <a:ext cx="3992663" cy="4728057"/>
          </a:xfrm>
        </p:spPr>
        <p:txBody>
          <a:bodyPr>
            <a:noAutofit/>
          </a:bodyPr>
          <a:lstStyle/>
          <a:p>
            <a:r>
              <a:rPr lang="en-CA" sz="2000" b="1" dirty="0"/>
              <a:t>Status</a:t>
            </a:r>
            <a:r>
              <a:rPr lang="en-CA" sz="2000" dirty="0"/>
              <a:t>: Select the accurate status</a:t>
            </a:r>
          </a:p>
          <a:p>
            <a:pPr marL="271463" lvl="1" indent="-155575"/>
            <a:r>
              <a:rPr lang="en-CA" sz="1800" dirty="0"/>
              <a:t>Was the locate cleared onsite?</a:t>
            </a:r>
          </a:p>
          <a:p>
            <a:pPr marL="487463" lvl="3" indent="-155575"/>
            <a:r>
              <a:rPr lang="en-CA" sz="1800" dirty="0"/>
              <a:t>Select </a:t>
            </a:r>
            <a:r>
              <a:rPr lang="en-CA" sz="1800" b="1" dirty="0"/>
              <a:t>Cleared</a:t>
            </a:r>
          </a:p>
          <a:p>
            <a:pPr marL="271463" lvl="1" indent="-155575"/>
            <a:r>
              <a:rPr lang="en-CA" sz="1800" dirty="0"/>
              <a:t>Was the infrastructure marked?</a:t>
            </a:r>
          </a:p>
          <a:p>
            <a:pPr marL="487463" lvl="3" indent="-155575"/>
            <a:r>
              <a:rPr lang="en-CA" sz="1800" dirty="0"/>
              <a:t>Select </a:t>
            </a:r>
            <a:r>
              <a:rPr lang="en-CA" sz="1800" b="1" dirty="0"/>
              <a:t>Completed</a:t>
            </a:r>
          </a:p>
          <a:p>
            <a:r>
              <a:rPr lang="en-CA" sz="2000" b="1" dirty="0"/>
              <a:t>Closed Date</a:t>
            </a:r>
            <a:r>
              <a:rPr lang="en-CA" sz="2000" dirty="0"/>
              <a:t>: This is the date the paperwork is provided to the Excavator</a:t>
            </a:r>
          </a:p>
          <a:p>
            <a:r>
              <a:rPr lang="en-CA" sz="2000" b="1" dirty="0"/>
              <a:t>Processed By</a:t>
            </a:r>
            <a:r>
              <a:rPr lang="en-CA" sz="2000" dirty="0"/>
              <a:t>: Add the name of whomever is updating the status</a:t>
            </a:r>
            <a:endParaRPr lang="en-CA" sz="2000" b="1" dirty="0"/>
          </a:p>
          <a:p>
            <a:pPr marL="0" indent="0">
              <a:buNone/>
            </a:pPr>
            <a:endParaRPr lang="en-CA" sz="1800" dirty="0"/>
          </a:p>
        </p:txBody>
      </p:sp>
      <p:sp>
        <p:nvSpPr>
          <p:cNvPr id="21" name="Title 1"/>
          <p:cNvSpPr>
            <a:spLocks noGrp="1"/>
          </p:cNvSpPr>
          <p:nvPr>
            <p:ph type="title"/>
          </p:nvPr>
        </p:nvSpPr>
        <p:spPr/>
        <p:txBody>
          <a:bodyPr>
            <a:normAutofit/>
          </a:bodyPr>
          <a:lstStyle/>
          <a:p>
            <a:r>
              <a:rPr lang="en-CA" sz="2500" dirty="0"/>
              <a:t>ASSIGNING A COMPLIANT STATUS</a:t>
            </a:r>
            <a:br>
              <a:rPr lang="en-CA" dirty="0"/>
            </a:br>
            <a:r>
              <a:rPr lang="en-CA" sz="1400" dirty="0"/>
              <a:t>&amp; CLOSING A LOCATE</a:t>
            </a:r>
          </a:p>
        </p:txBody>
      </p:sp>
      <p:sp>
        <p:nvSpPr>
          <p:cNvPr id="14" name="TextBox 13"/>
          <p:cNvSpPr txBox="1"/>
          <p:nvPr/>
        </p:nvSpPr>
        <p:spPr>
          <a:xfrm>
            <a:off x="806488" y="6320885"/>
            <a:ext cx="10270671" cy="923330"/>
          </a:xfrm>
          <a:prstGeom prst="rect">
            <a:avLst/>
          </a:prstGeom>
          <a:noFill/>
        </p:spPr>
        <p:txBody>
          <a:bodyPr wrap="square" rtlCol="0">
            <a:spAutoFit/>
          </a:bodyPr>
          <a:lstStyle/>
          <a:p>
            <a:pPr algn="ctr"/>
            <a:r>
              <a:rPr lang="en-CA" b="1" dirty="0">
                <a:solidFill>
                  <a:schemeClr val="bg1"/>
                </a:solidFill>
              </a:rPr>
              <a:t>For an official locate response, the Request status </a:t>
            </a:r>
            <a:r>
              <a:rPr lang="en-CA" b="1" u="sng" dirty="0">
                <a:solidFill>
                  <a:schemeClr val="bg1"/>
                </a:solidFill>
              </a:rPr>
              <a:t>MUST</a:t>
            </a:r>
            <a:r>
              <a:rPr lang="en-CA" b="1" dirty="0">
                <a:solidFill>
                  <a:schemeClr val="bg1"/>
                </a:solidFill>
              </a:rPr>
              <a:t> be updated and </a:t>
            </a:r>
            <a:r>
              <a:rPr lang="en-CA" b="1" u="sng" dirty="0">
                <a:solidFill>
                  <a:schemeClr val="bg1"/>
                </a:solidFill>
              </a:rPr>
              <a:t>CLOSED </a:t>
            </a:r>
          </a:p>
          <a:p>
            <a:endParaRPr lang="en-CA" b="1" dirty="0">
              <a:solidFill>
                <a:schemeClr val="bg1"/>
              </a:solidFill>
            </a:endParaRPr>
          </a:p>
          <a:p>
            <a:endParaRPr lang="en-CA" b="1" dirty="0">
              <a:solidFill>
                <a:schemeClr val="bg1"/>
              </a:solidFill>
            </a:endParaRPr>
          </a:p>
        </p:txBody>
      </p:sp>
    </p:spTree>
    <p:extLst>
      <p:ext uri="{BB962C8B-B14F-4D97-AF65-F5344CB8AC3E}">
        <p14:creationId xmlns:p14="http://schemas.microsoft.com/office/powerpoint/2010/main" val="249410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ea typeface="Arial" charset="0"/>
                <a:cs typeface="Arial" charset="0"/>
              </a:rPr>
              <a:t>LOCATE TIMELINES OVERVIEW</a:t>
            </a:r>
            <a:br>
              <a:rPr lang="en-US" dirty="0">
                <a:latin typeface="Arial Black" panose="020B0A04020102020204" pitchFamily="34" charset="0"/>
                <a:ea typeface="Arial" charset="0"/>
                <a:cs typeface="Arial" charset="0"/>
              </a:rPr>
            </a:br>
            <a:r>
              <a:rPr lang="en-US" sz="1400" dirty="0">
                <a:latin typeface="Arial Black" panose="020B0A04020102020204" pitchFamily="34" charset="0"/>
                <a:ea typeface="Arial" charset="0"/>
                <a:cs typeface="Arial" charset="0"/>
              </a:rPr>
              <a:t>DEDICATED LOCATE REQUEST</a:t>
            </a:r>
            <a:br>
              <a:rPr lang="en-US" sz="2000" dirty="0">
                <a:latin typeface="Arial Black" panose="020B0A04020102020204" pitchFamily="34" charset="0"/>
                <a:ea typeface="Arial" charset="0"/>
                <a:cs typeface="Arial" charset="0"/>
              </a:rPr>
            </a:br>
            <a:endParaRPr lang="en-CA" sz="2000" dirty="0">
              <a:latin typeface="Arial Black" panose="020B0A04020102020204" pitchFamily="34" charset="0"/>
            </a:endParaRPr>
          </a:p>
        </p:txBody>
      </p:sp>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10</a:t>
            </a:r>
            <a:endParaRPr lang="en-CA" sz="16600" b="1" dirty="0">
              <a:solidFill>
                <a:schemeClr val="bg1"/>
              </a:solidFill>
            </a:endParaRPr>
          </a:p>
          <a:p>
            <a:pPr algn="ctr"/>
            <a:r>
              <a:rPr lang="en-CA" sz="2000" b="1" dirty="0">
                <a:solidFill>
                  <a:schemeClr val="bg1"/>
                </a:solidFill>
              </a:rPr>
              <a:t>Business Days</a:t>
            </a:r>
          </a:p>
        </p:txBody>
      </p:sp>
      <p:sp>
        <p:nvSpPr>
          <p:cNvPr id="6" name="TextBox 5"/>
          <p:cNvSpPr txBox="1"/>
          <p:nvPr/>
        </p:nvSpPr>
        <p:spPr>
          <a:xfrm>
            <a:off x="1564581" y="4273541"/>
            <a:ext cx="4196139" cy="1538883"/>
          </a:xfrm>
          <a:prstGeom prst="rect">
            <a:avLst/>
          </a:prstGeom>
          <a:noFill/>
        </p:spPr>
        <p:txBody>
          <a:bodyPr wrap="square" rtlCol="0">
            <a:spAutoFit/>
          </a:bodyPr>
          <a:lstStyle/>
          <a:p>
            <a:pPr algn="ctr"/>
            <a:r>
              <a:rPr lang="en-CA" sz="2000" dirty="0"/>
              <a:t>The Dedicated Locator is required to complete a locate within 10 business days of receiving the Dedicated locate notification.</a:t>
            </a:r>
          </a:p>
          <a:p>
            <a:pPr algn="ctr"/>
            <a:r>
              <a:rPr lang="en-CA" sz="1400" b="1" dirty="0"/>
              <a:t>S.7 (10) of the Act</a:t>
            </a:r>
          </a:p>
        </p:txBody>
      </p:sp>
      <p:sp>
        <p:nvSpPr>
          <p:cNvPr id="8" name="TextBox 7"/>
          <p:cNvSpPr txBox="1"/>
          <p:nvPr/>
        </p:nvSpPr>
        <p:spPr>
          <a:xfrm>
            <a:off x="6688489" y="4308393"/>
            <a:ext cx="3490701" cy="1538883"/>
          </a:xfrm>
          <a:prstGeom prst="rect">
            <a:avLst/>
          </a:prstGeom>
          <a:noFill/>
        </p:spPr>
        <p:txBody>
          <a:bodyPr wrap="square" rtlCol="0">
            <a:spAutoFit/>
          </a:bodyPr>
          <a:lstStyle/>
          <a:p>
            <a:pPr algn="ctr"/>
            <a:r>
              <a:rPr lang="en-CA" sz="2000" dirty="0"/>
              <a:t>Member or Dedicated Locator shall notify Ontario One Call within 3 business days of completing a locate</a:t>
            </a:r>
            <a:r>
              <a:rPr lang="en-CA" dirty="0"/>
              <a:t>. </a:t>
            </a:r>
          </a:p>
          <a:p>
            <a:pPr algn="ctr"/>
            <a:r>
              <a:rPr lang="en-CA" sz="1400" b="1" dirty="0"/>
              <a:t>S.14 (1) of the Act</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3</a:t>
            </a:r>
            <a:endParaRPr lang="en-CA" sz="16600" b="1" dirty="0">
              <a:solidFill>
                <a:schemeClr val="bg1"/>
              </a:solidFill>
            </a:endParaRPr>
          </a:p>
          <a:p>
            <a:pPr algn="ctr"/>
            <a:r>
              <a:rPr lang="en-CA" sz="2000" b="1" dirty="0">
                <a:solidFill>
                  <a:schemeClr val="bg1"/>
                </a:solidFill>
              </a:rPr>
              <a:t>Business Days</a:t>
            </a:r>
          </a:p>
        </p:txBody>
      </p:sp>
      <p:sp>
        <p:nvSpPr>
          <p:cNvPr id="3" name="Plus Sign 2">
            <a:extLst>
              <a:ext uri="{FF2B5EF4-FFF2-40B4-BE49-F238E27FC236}">
                <a16:creationId xmlns:a16="http://schemas.microsoft.com/office/drawing/2014/main" id="{C51D8B8F-8DB2-429A-8F2F-0287B29BB047}"/>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631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FINALIZING A LOCATE</a:t>
            </a:r>
          </a:p>
        </p:txBody>
      </p:sp>
      <p:sp>
        <p:nvSpPr>
          <p:cNvPr id="16" name="Content Placeholder 15"/>
          <p:cNvSpPr>
            <a:spLocks noGrp="1"/>
          </p:cNvSpPr>
          <p:nvPr>
            <p:ph sz="quarter" idx="11"/>
          </p:nvPr>
        </p:nvSpPr>
        <p:spPr>
          <a:xfrm>
            <a:off x="7990114" y="2002971"/>
            <a:ext cx="3916463" cy="3482881"/>
          </a:xfrm>
        </p:spPr>
        <p:txBody>
          <a:bodyPr>
            <a:noAutofit/>
          </a:bodyPr>
          <a:lstStyle/>
          <a:p>
            <a:r>
              <a:rPr lang="en-CA" sz="2000" dirty="0"/>
              <a:t>Here’s an example of what a nearly </a:t>
            </a:r>
            <a:r>
              <a:rPr lang="en-CA" sz="2000" dirty="0">
                <a:solidFill>
                  <a:schemeClr val="tx1"/>
                </a:solidFill>
              </a:rPr>
              <a:t>finalized</a:t>
            </a:r>
            <a:r>
              <a:rPr lang="en-CA" sz="2000" dirty="0"/>
              <a:t> Completed status update looks like</a:t>
            </a:r>
          </a:p>
          <a:p>
            <a:r>
              <a:rPr lang="en-CA" sz="2000" dirty="0"/>
              <a:t>Remember, a closed date is required when a cleared or completed status is assigned</a:t>
            </a:r>
          </a:p>
          <a:p>
            <a:r>
              <a:rPr lang="en-CA" sz="2000" dirty="0"/>
              <a:t>After all of the required fields are filled out click </a:t>
            </a:r>
            <a:r>
              <a:rPr lang="en-CA" sz="2000" b="1" dirty="0"/>
              <a:t>Save</a:t>
            </a:r>
          </a:p>
          <a:p>
            <a:endParaRPr lang="en-CA" sz="1800" dirty="0"/>
          </a:p>
        </p:txBody>
      </p:sp>
      <p:sp>
        <p:nvSpPr>
          <p:cNvPr id="3" name="TextBox 2"/>
          <p:cNvSpPr txBox="1"/>
          <p:nvPr/>
        </p:nvSpPr>
        <p:spPr>
          <a:xfrm>
            <a:off x="0" y="6335723"/>
            <a:ext cx="12192000" cy="338554"/>
          </a:xfrm>
          <a:prstGeom prst="rect">
            <a:avLst/>
          </a:prstGeom>
          <a:noFill/>
        </p:spPr>
        <p:txBody>
          <a:bodyPr wrap="square" rtlCol="0">
            <a:spAutoFit/>
          </a:bodyPr>
          <a:lstStyle/>
          <a:p>
            <a:pPr algn="ctr"/>
            <a:r>
              <a:rPr lang="en-US" sz="1600" b="1" dirty="0">
                <a:solidFill>
                  <a:schemeClr val="bg1"/>
                </a:solidFill>
              </a:rPr>
              <a:t>Each Member is solely responsible for the accuracy and adequacy of their locates, and any information provided to Ontario One Call</a:t>
            </a:r>
            <a:endParaRPr lang="en-CA" sz="1600" b="1" dirty="0">
              <a:solidFill>
                <a:schemeClr val="bg1"/>
              </a:solidFill>
            </a:endParaRPr>
          </a:p>
        </p:txBody>
      </p:sp>
      <p:pic>
        <p:nvPicPr>
          <p:cNvPr id="6" name="Picture 5"/>
          <p:cNvPicPr>
            <a:picLocks noChangeAspect="1"/>
          </p:cNvPicPr>
          <p:nvPr/>
        </p:nvPicPr>
        <p:blipFill>
          <a:blip r:embed="rId2"/>
          <a:stretch>
            <a:fillRect/>
          </a:stretch>
        </p:blipFill>
        <p:spPr>
          <a:xfrm>
            <a:off x="563661" y="1508821"/>
            <a:ext cx="7012796" cy="4605234"/>
          </a:xfrm>
          <a:prstGeom prst="rect">
            <a:avLst/>
          </a:prstGeom>
        </p:spPr>
      </p:pic>
      <p:sp>
        <p:nvSpPr>
          <p:cNvPr id="11" name="Rectangle 10"/>
          <p:cNvSpPr/>
          <p:nvPr/>
        </p:nvSpPr>
        <p:spPr>
          <a:xfrm>
            <a:off x="6716486" y="5557143"/>
            <a:ext cx="713666"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cxnSp>
        <p:nvCxnSpPr>
          <p:cNvPr id="12" name="Straight Connector 11"/>
          <p:cNvCxnSpPr/>
          <p:nvPr/>
        </p:nvCxnSpPr>
        <p:spPr>
          <a:xfrm>
            <a:off x="728639" y="2819400"/>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46753" y="3233058"/>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8639" y="3635829"/>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22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a:t>FINALIZED LOCATE</a:t>
            </a:r>
          </a:p>
        </p:txBody>
      </p:sp>
      <p:pic>
        <p:nvPicPr>
          <p:cNvPr id="3" name="Picture 2"/>
          <p:cNvPicPr>
            <a:picLocks noChangeAspect="1"/>
          </p:cNvPicPr>
          <p:nvPr/>
        </p:nvPicPr>
        <p:blipFill>
          <a:blip r:embed="rId3"/>
          <a:stretch>
            <a:fillRect/>
          </a:stretch>
        </p:blipFill>
        <p:spPr>
          <a:xfrm>
            <a:off x="551269" y="1592827"/>
            <a:ext cx="11153775" cy="4333875"/>
          </a:xfrm>
          <a:prstGeom prst="rect">
            <a:avLst/>
          </a:prstGeom>
        </p:spPr>
      </p:pic>
      <p:sp>
        <p:nvSpPr>
          <p:cNvPr id="8" name="Right Arrow 7"/>
          <p:cNvSpPr/>
          <p:nvPr/>
        </p:nvSpPr>
        <p:spPr>
          <a:xfrm rot="1981748">
            <a:off x="198910" y="5041134"/>
            <a:ext cx="665839" cy="35294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1543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MANDATORY FIELDS</a:t>
            </a:r>
          </a:p>
        </p:txBody>
      </p:sp>
      <p:sp>
        <p:nvSpPr>
          <p:cNvPr id="3" name="Text Placeholder 2"/>
          <p:cNvSpPr>
            <a:spLocks noGrp="1"/>
          </p:cNvSpPr>
          <p:nvPr>
            <p:ph type="body" sz="quarter" idx="10"/>
          </p:nvPr>
        </p:nvSpPr>
        <p:spPr>
          <a:xfrm>
            <a:off x="2312893" y="3304396"/>
            <a:ext cx="8355105" cy="1449951"/>
          </a:xfrm>
        </p:spPr>
        <p:txBody>
          <a:bodyPr/>
          <a:lstStyle/>
          <a:p>
            <a:r>
              <a:rPr lang="en-CA" dirty="0"/>
              <a:t>HOW TO USE</a:t>
            </a:r>
          </a:p>
        </p:txBody>
      </p:sp>
    </p:spTree>
    <p:extLst>
      <p:ext uri="{BB962C8B-B14F-4D97-AF65-F5344CB8AC3E}">
        <p14:creationId xmlns:p14="http://schemas.microsoft.com/office/powerpoint/2010/main" val="80318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sz="quarter" idx="11"/>
          </p:nvPr>
        </p:nvSpPr>
        <p:spPr>
          <a:xfrm>
            <a:off x="806179" y="2458242"/>
            <a:ext cx="4571682" cy="4078039"/>
          </a:xfrm>
          <a:prstGeom prst="rect">
            <a:avLst/>
          </a:prstGeom>
          <a:noFill/>
        </p:spPr>
        <p:txBody>
          <a:bodyPr wrap="square" rtlCol="0">
            <a:spAutoFit/>
          </a:bodyPr>
          <a:lstStyle/>
          <a:p>
            <a:r>
              <a:rPr lang="en-CA" sz="2000" dirty="0">
                <a:solidFill>
                  <a:srgbClr val="404040"/>
                </a:solidFill>
              </a:rPr>
              <a:t>An accurate </a:t>
            </a:r>
            <a:r>
              <a:rPr lang="en-CA" sz="2000" b="1" dirty="0">
                <a:solidFill>
                  <a:srgbClr val="404040"/>
                </a:solidFill>
              </a:rPr>
              <a:t>Closed Date </a:t>
            </a:r>
            <a:r>
              <a:rPr lang="en-CA" sz="2000" dirty="0">
                <a:solidFill>
                  <a:srgbClr val="404040"/>
                </a:solidFill>
              </a:rPr>
              <a:t>is </a:t>
            </a:r>
            <a:r>
              <a:rPr lang="en-CA" sz="2000" b="1" dirty="0">
                <a:solidFill>
                  <a:srgbClr val="404040"/>
                </a:solidFill>
              </a:rPr>
              <a:t>mandatory</a:t>
            </a:r>
            <a:r>
              <a:rPr lang="en-CA" sz="2000" dirty="0">
                <a:solidFill>
                  <a:srgbClr val="404040"/>
                </a:solidFill>
              </a:rPr>
              <a:t> when finalizing a locate. The closed date should be the date the paperwork was provided to the excavator.</a:t>
            </a:r>
            <a:endParaRPr lang="en-CA" sz="1000" dirty="0">
              <a:solidFill>
                <a:srgbClr val="404040"/>
              </a:solidFill>
            </a:endParaRPr>
          </a:p>
          <a:p>
            <a:r>
              <a:rPr lang="en-CA" sz="2000" dirty="0">
                <a:solidFill>
                  <a:srgbClr val="404040"/>
                </a:solidFill>
              </a:rPr>
              <a:t>Failing to include a </a:t>
            </a:r>
            <a:r>
              <a:rPr lang="en-CA" sz="2000" b="1" dirty="0">
                <a:solidFill>
                  <a:srgbClr val="404040"/>
                </a:solidFill>
              </a:rPr>
              <a:t>Closed Date </a:t>
            </a:r>
            <a:r>
              <a:rPr lang="en-CA" sz="2000" dirty="0">
                <a:solidFill>
                  <a:srgbClr val="404040"/>
                </a:solidFill>
              </a:rPr>
              <a:t>means the locate stays open and the clock keeps counting the days it takes to finalize the locate. </a:t>
            </a:r>
          </a:p>
          <a:p>
            <a:r>
              <a:rPr lang="en-US" sz="1800" dirty="0">
                <a:latin typeface="Segoe UI" panose="020B0502040204020203" pitchFamily="34" charset="0"/>
              </a:rPr>
              <a:t>I</a:t>
            </a:r>
            <a:r>
              <a:rPr lang="en-US" sz="1800" dirty="0">
                <a:effectLst/>
                <a:latin typeface="Segoe UI" panose="020B0502040204020203" pitchFamily="34" charset="0"/>
              </a:rPr>
              <a:t>f there's no closed date by the intended timeline, it will be considered “non-compliant no response” </a:t>
            </a:r>
            <a:r>
              <a:rPr lang="en-US" sz="1800" dirty="0">
                <a:latin typeface="Segoe UI" panose="020B0502040204020203" pitchFamily="34" charset="0"/>
              </a:rPr>
              <a:t>even if the locate or clearance has been provided to the requestor.</a:t>
            </a:r>
            <a:endParaRPr lang="en-CA" sz="2000" dirty="0">
              <a:solidFill>
                <a:srgbClr val="404040"/>
              </a:solidFill>
            </a:endParaRPr>
          </a:p>
          <a:p>
            <a:endParaRPr lang="en-CA" sz="1000" dirty="0">
              <a:solidFill>
                <a:srgbClr val="404040"/>
              </a:solidFill>
            </a:endParaRPr>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4287551540"/>
              </p:ext>
            </p:extLst>
          </p:nvPr>
        </p:nvGraphicFramePr>
        <p:xfrm>
          <a:off x="6597570" y="530225"/>
          <a:ext cx="5259468" cy="57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8"/>
          <p:cNvSpPr txBox="1">
            <a:spLocks/>
          </p:cNvSpPr>
          <p:nvPr/>
        </p:nvSpPr>
        <p:spPr>
          <a:xfrm>
            <a:off x="1784553" y="571603"/>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rPr>
              <a:t>CLOSED DATE</a:t>
            </a:r>
          </a:p>
        </p:txBody>
      </p:sp>
    </p:spTree>
    <p:extLst>
      <p:ext uri="{BB962C8B-B14F-4D97-AF65-F5344CB8AC3E}">
        <p14:creationId xmlns:p14="http://schemas.microsoft.com/office/powerpoint/2010/main" val="190941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sz="quarter" idx="11"/>
          </p:nvPr>
        </p:nvSpPr>
        <p:spPr>
          <a:xfrm>
            <a:off x="6546735" y="571603"/>
            <a:ext cx="5442065" cy="5293757"/>
          </a:xfrm>
          <a:prstGeom prst="rect">
            <a:avLst/>
          </a:prstGeom>
          <a:noFill/>
        </p:spPr>
        <p:txBody>
          <a:bodyPr wrap="square" rtlCol="0">
            <a:spAutoFit/>
          </a:bodyPr>
          <a:lstStyle/>
          <a:p>
            <a:pPr marL="0" indent="0">
              <a:buClr>
                <a:schemeClr val="bg1"/>
              </a:buClr>
              <a:buNone/>
            </a:pPr>
            <a:r>
              <a:rPr lang="en-CA" sz="2000" dirty="0">
                <a:solidFill>
                  <a:schemeClr val="bg1"/>
                </a:solidFill>
              </a:rPr>
              <a:t>The Notes field should be used to document any communication with the Requestor or anything abnormal about the locate.</a:t>
            </a:r>
          </a:p>
          <a:p>
            <a:pPr marL="0" indent="0">
              <a:buClr>
                <a:schemeClr val="bg1"/>
              </a:buClr>
              <a:buNone/>
            </a:pPr>
            <a:r>
              <a:rPr lang="en-CA" sz="2000" b="1" dirty="0">
                <a:solidFill>
                  <a:schemeClr val="bg1"/>
                </a:solidFill>
              </a:rPr>
              <a:t>Examples:</a:t>
            </a:r>
          </a:p>
          <a:p>
            <a:pPr marL="457200" indent="-457200">
              <a:buClr>
                <a:schemeClr val="bg1"/>
              </a:buClr>
              <a:buFont typeface="+mj-lt"/>
              <a:buAutoNum type="arabicPeriod"/>
            </a:pPr>
            <a:r>
              <a:rPr lang="en-CA" sz="2000" dirty="0">
                <a:solidFill>
                  <a:schemeClr val="bg1"/>
                </a:solidFill>
              </a:rPr>
              <a:t>Renegotiated: new due date of June 14</a:t>
            </a:r>
            <a:r>
              <a:rPr lang="en-CA" sz="2000" baseline="30000" dirty="0">
                <a:solidFill>
                  <a:schemeClr val="bg1"/>
                </a:solidFill>
              </a:rPr>
              <a:t>th</a:t>
            </a:r>
            <a:r>
              <a:rPr lang="en-CA" sz="2000" dirty="0">
                <a:solidFill>
                  <a:schemeClr val="bg1"/>
                </a:solidFill>
              </a:rPr>
              <a:t> approved in writing to change legal due date on June 1</a:t>
            </a:r>
            <a:r>
              <a:rPr lang="en-CA" sz="2000" baseline="30000" dirty="0">
                <a:solidFill>
                  <a:schemeClr val="bg1"/>
                </a:solidFill>
              </a:rPr>
              <a:t>st</a:t>
            </a:r>
            <a:r>
              <a:rPr lang="en-CA" sz="2000" dirty="0">
                <a:solidFill>
                  <a:schemeClr val="bg1"/>
                </a:solidFill>
              </a:rPr>
              <a:t> by Dwayne Roberts, project lead</a:t>
            </a:r>
            <a:endParaRPr lang="en-US" sz="800" dirty="0">
              <a:solidFill>
                <a:schemeClr val="bg1"/>
              </a:solidFill>
            </a:endParaRPr>
          </a:p>
          <a:p>
            <a:pPr marL="457200" indent="-457200">
              <a:buClr>
                <a:schemeClr val="bg1"/>
              </a:buClr>
              <a:buFont typeface="+mj-lt"/>
              <a:buAutoNum type="arabicPeriod"/>
            </a:pPr>
            <a:r>
              <a:rPr lang="en-US" sz="2000" dirty="0">
                <a:solidFill>
                  <a:schemeClr val="bg1"/>
                </a:solidFill>
              </a:rPr>
              <a:t>Requestor Must Provide More Information: 06/01/2021 L/M for Steve requesting site plans to clarify dig location</a:t>
            </a:r>
            <a:endParaRPr lang="en-US" sz="800" dirty="0">
              <a:solidFill>
                <a:schemeClr val="bg1"/>
              </a:solidFill>
            </a:endParaRPr>
          </a:p>
          <a:p>
            <a:pPr marL="457200" indent="-457200">
              <a:buClr>
                <a:schemeClr val="bg1"/>
              </a:buClr>
              <a:buFont typeface="+mj-lt"/>
              <a:buAutoNum type="arabicPeriod"/>
            </a:pPr>
            <a:r>
              <a:rPr lang="en-US" sz="2000" dirty="0">
                <a:solidFill>
                  <a:schemeClr val="bg1"/>
                </a:solidFill>
              </a:rPr>
              <a:t>Not Completed: 06/01/2021 Broken tracer wire. Will be onsite to rectify on June 8</a:t>
            </a:r>
            <a:r>
              <a:rPr lang="en-US" sz="2000" baseline="30000" dirty="0">
                <a:solidFill>
                  <a:schemeClr val="bg1"/>
                </a:solidFill>
              </a:rPr>
              <a:t>th</a:t>
            </a:r>
            <a:r>
              <a:rPr lang="en-US" sz="2000" dirty="0">
                <a:solidFill>
                  <a:schemeClr val="bg1"/>
                </a:solidFill>
              </a:rPr>
              <a:t> </a:t>
            </a:r>
          </a:p>
          <a:p>
            <a:pPr marL="0" indent="0">
              <a:buClr>
                <a:schemeClr val="bg1"/>
              </a:buClr>
              <a:buNone/>
            </a:pPr>
            <a:r>
              <a:rPr lang="en-US" sz="2000" dirty="0">
                <a:solidFill>
                  <a:schemeClr val="bg1"/>
                </a:solidFill>
              </a:rPr>
              <a:t>*Remember, none of these statuses are compliant. Further action must be taken to fulfill your locate obligations.</a:t>
            </a:r>
          </a:p>
          <a:p>
            <a:pPr marL="457200" indent="-457200">
              <a:buClr>
                <a:schemeClr val="bg1"/>
              </a:buClr>
              <a:buFont typeface="+mj-lt"/>
              <a:buAutoNum type="arabicPeriod"/>
            </a:pPr>
            <a:endParaRPr lang="en-CA" sz="2000" dirty="0">
              <a:solidFill>
                <a:schemeClr val="bg1"/>
              </a:solidFill>
            </a:endParaRPr>
          </a:p>
        </p:txBody>
      </p:sp>
      <p:graphicFrame>
        <p:nvGraphicFramePr>
          <p:cNvPr id="5" name="Content Placeholder 4"/>
          <p:cNvGraphicFramePr>
            <a:graphicFrameLocks noGrp="1"/>
          </p:cNvGraphicFramePr>
          <p:nvPr>
            <p:ph sz="quarter" idx="12"/>
          </p:nvPr>
        </p:nvGraphicFramePr>
        <p:xfrm>
          <a:off x="569277" y="874064"/>
          <a:ext cx="5329717"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8"/>
          <p:cNvSpPr txBox="1">
            <a:spLocks/>
          </p:cNvSpPr>
          <p:nvPr/>
        </p:nvSpPr>
        <p:spPr>
          <a:xfrm>
            <a:off x="1784553" y="571603"/>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rPr>
              <a:t>NOTES</a:t>
            </a:r>
          </a:p>
        </p:txBody>
      </p:sp>
    </p:spTree>
    <p:extLst>
      <p:ext uri="{BB962C8B-B14F-4D97-AF65-F5344CB8AC3E}">
        <p14:creationId xmlns:p14="http://schemas.microsoft.com/office/powerpoint/2010/main" val="99939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17700" y="1735719"/>
            <a:ext cx="8900160" cy="2133599"/>
          </a:xfrm>
        </p:spPr>
        <p:txBody>
          <a:bodyPr>
            <a:normAutofit/>
          </a:bodyPr>
          <a:lstStyle/>
          <a:p>
            <a:r>
              <a:rPr lang="en-CA" dirty="0"/>
              <a:t>AUTOMATING 360 FEEDBACK RESPONSES</a:t>
            </a:r>
            <a:br>
              <a:rPr lang="en-CA" dirty="0"/>
            </a:br>
            <a:endParaRPr lang="en-CA" dirty="0"/>
          </a:p>
        </p:txBody>
      </p:sp>
      <p:sp>
        <p:nvSpPr>
          <p:cNvPr id="4" name="Text Placeholder 1"/>
          <p:cNvSpPr>
            <a:spLocks noGrp="1"/>
          </p:cNvSpPr>
          <p:nvPr>
            <p:ph type="body" sz="quarter" idx="10"/>
          </p:nvPr>
        </p:nvSpPr>
        <p:spPr>
          <a:xfrm>
            <a:off x="1917700" y="3415875"/>
            <a:ext cx="8355105" cy="1449951"/>
          </a:xfrm>
        </p:spPr>
        <p:txBody>
          <a:bodyPr>
            <a:normAutofit/>
          </a:bodyPr>
          <a:lstStyle/>
          <a:p>
            <a:pPr marL="0" indent="0">
              <a:buNone/>
            </a:pPr>
            <a:r>
              <a:rPr lang="en-CA" sz="1400" dirty="0"/>
              <a:t>WHAT YOU NEED TO KNOW</a:t>
            </a:r>
          </a:p>
        </p:txBody>
      </p:sp>
    </p:spTree>
    <p:extLst>
      <p:ext uri="{BB962C8B-B14F-4D97-AF65-F5344CB8AC3E}">
        <p14:creationId xmlns:p14="http://schemas.microsoft.com/office/powerpoint/2010/main" val="1840720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3650" y="2712273"/>
            <a:ext cx="4566425" cy="1578160"/>
          </a:xfrm>
        </p:spPr>
        <p:txBody>
          <a:bodyPr>
            <a:noAutofit/>
          </a:bodyPr>
          <a:lstStyle/>
          <a:p>
            <a:pPr marL="0" indent="0">
              <a:buNone/>
            </a:pPr>
            <a:r>
              <a:rPr lang="en-CA" dirty="0">
                <a:solidFill>
                  <a:srgbClr val="404040"/>
                </a:solidFill>
              </a:rPr>
              <a:t>Options are available to automate your responses to 360 Feedback. It becomes advantageous when receiving 4 or more locates per day on average</a:t>
            </a:r>
          </a:p>
          <a:p>
            <a:pPr marL="0" indent="0">
              <a:buNone/>
            </a:pPr>
            <a:endParaRPr lang="en-CA" dirty="0">
              <a:solidFill>
                <a:srgbClr val="404040"/>
              </a:solidFill>
            </a:endParaRPr>
          </a:p>
          <a:p>
            <a:pPr marL="0" indent="0">
              <a:buNone/>
            </a:pPr>
            <a:endParaRPr lang="en-CA" dirty="0">
              <a:solidFill>
                <a:srgbClr val="404040"/>
              </a:solidFill>
            </a:endParaRPr>
          </a:p>
        </p:txBody>
      </p:sp>
      <p:sp>
        <p:nvSpPr>
          <p:cNvPr id="5" name="Title 1"/>
          <p:cNvSpPr txBox="1">
            <a:spLocks/>
          </p:cNvSpPr>
          <p:nvPr/>
        </p:nvSpPr>
        <p:spPr>
          <a:xfrm>
            <a:off x="1830628" y="532617"/>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rPr>
              <a:t>AUTOMATED SOFTWARE</a:t>
            </a:r>
          </a:p>
        </p:txBody>
      </p:sp>
      <p:grpSp>
        <p:nvGrpSpPr>
          <p:cNvPr id="6" name="Group 5"/>
          <p:cNvGrpSpPr/>
          <p:nvPr/>
        </p:nvGrpSpPr>
        <p:grpSpPr>
          <a:xfrm>
            <a:off x="6208713" y="1886866"/>
            <a:ext cx="5238750" cy="3426270"/>
            <a:chOff x="440531" y="3141507"/>
            <a:chExt cx="5238750" cy="3426270"/>
          </a:xfrm>
        </p:grpSpPr>
        <p:pic>
          <p:nvPicPr>
            <p:cNvPr id="7" name="Picture 6"/>
            <p:cNvPicPr>
              <a:picLocks noChangeAspect="1"/>
            </p:cNvPicPr>
            <p:nvPr/>
          </p:nvPicPr>
          <p:blipFill>
            <a:blip r:embed="rId2"/>
            <a:stretch>
              <a:fillRect/>
            </a:stretch>
          </p:blipFill>
          <p:spPr>
            <a:xfrm>
              <a:off x="440531" y="3141507"/>
              <a:ext cx="5238750" cy="3228975"/>
            </a:xfrm>
            <a:prstGeom prst="rect">
              <a:avLst/>
            </a:prstGeom>
          </p:spPr>
        </p:pic>
        <p:sp>
          <p:nvSpPr>
            <p:cNvPr id="8" name="Rectangle 7"/>
            <p:cNvSpPr/>
            <p:nvPr/>
          </p:nvSpPr>
          <p:spPr>
            <a:xfrm>
              <a:off x="440531" y="6370482"/>
              <a:ext cx="5238750" cy="1972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CA" sz="1100" dirty="0">
                  <a:solidFill>
                    <a:schemeClr val="tx1"/>
                  </a:solidFill>
                </a:rPr>
                <a:t>Source: www.qualitesoft.com</a:t>
              </a:r>
            </a:p>
          </p:txBody>
        </p:sp>
      </p:grpSp>
    </p:spTree>
    <p:extLst>
      <p:ext uri="{BB962C8B-B14F-4D97-AF65-F5344CB8AC3E}">
        <p14:creationId xmlns:p14="http://schemas.microsoft.com/office/powerpoint/2010/main" val="1552872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84238" y="2654691"/>
            <a:ext cx="4351337" cy="3239971"/>
          </a:xfrm>
        </p:spPr>
        <p:txBody>
          <a:bodyPr>
            <a:normAutofit lnSpcReduction="10000"/>
          </a:bodyPr>
          <a:lstStyle/>
          <a:p>
            <a:pPr marL="0" indent="0">
              <a:buNone/>
            </a:pPr>
            <a:r>
              <a:rPr lang="en-CA" dirty="0"/>
              <a:t>There are two options available to automate the 360 Feedback responses</a:t>
            </a:r>
          </a:p>
          <a:p>
            <a:pPr marL="0" indent="0">
              <a:buNone/>
            </a:pPr>
            <a:endParaRPr lang="en-CA" dirty="0"/>
          </a:p>
          <a:p>
            <a:pPr marL="0" indent="0">
              <a:buNone/>
            </a:pPr>
            <a:r>
              <a:rPr lang="en-CA" dirty="0"/>
              <a:t>Please note: should the Member decide to purchase software, they are responsible to make sure it correctly integrates with 360 Feedback</a:t>
            </a:r>
          </a:p>
        </p:txBody>
      </p:sp>
      <p:sp>
        <p:nvSpPr>
          <p:cNvPr id="6" name="Content Placeholder 5"/>
          <p:cNvSpPr>
            <a:spLocks noGrp="1"/>
          </p:cNvSpPr>
          <p:nvPr>
            <p:ph sz="quarter" idx="12"/>
          </p:nvPr>
        </p:nvSpPr>
        <p:spPr>
          <a:xfrm>
            <a:off x="6827838" y="1628077"/>
            <a:ext cx="5029200" cy="4655247"/>
          </a:xfrm>
        </p:spPr>
        <p:txBody>
          <a:bodyPr/>
          <a:lstStyle/>
          <a:p>
            <a:pPr marL="457200" indent="-457200">
              <a:buFont typeface="+mj-lt"/>
              <a:buAutoNum type="arabicPeriod"/>
            </a:pPr>
            <a:r>
              <a:rPr lang="en-CA" dirty="0"/>
              <a:t>Program your existing work management system, using our Web Service document, to respond directly to 360 Feedback </a:t>
            </a:r>
          </a:p>
          <a:p>
            <a:pPr marL="457200" indent="-457200">
              <a:buFont typeface="+mj-lt"/>
              <a:buAutoNum type="arabicPeriod"/>
            </a:pPr>
            <a:endParaRPr lang="en-CA" dirty="0"/>
          </a:p>
          <a:p>
            <a:pPr marL="457200" indent="-457200">
              <a:buFont typeface="+mj-lt"/>
              <a:buAutoNum type="arabicPeriod"/>
            </a:pPr>
            <a:r>
              <a:rPr lang="en-CA" dirty="0"/>
              <a:t>Purchase software that will automatically update 360 Feedback, while also providing many other benefits to streamline your locate processes</a:t>
            </a:r>
          </a:p>
        </p:txBody>
      </p:sp>
      <p:sp>
        <p:nvSpPr>
          <p:cNvPr id="2" name="Title 1"/>
          <p:cNvSpPr>
            <a:spLocks noGrp="1"/>
          </p:cNvSpPr>
          <p:nvPr>
            <p:ph type="title" idx="4294967295"/>
          </p:nvPr>
        </p:nvSpPr>
        <p:spPr>
          <a:xfrm>
            <a:off x="1585951" y="326173"/>
            <a:ext cx="6282142" cy="1020763"/>
          </a:xfrm>
        </p:spPr>
        <p:txBody>
          <a:bodyPr/>
          <a:lstStyle/>
          <a:p>
            <a:r>
              <a:rPr lang="en-CA" dirty="0">
                <a:solidFill>
                  <a:srgbClr val="404040"/>
                </a:solidFill>
              </a:rPr>
              <a:t>SOFTWARE</a:t>
            </a:r>
          </a:p>
        </p:txBody>
      </p:sp>
    </p:spTree>
    <p:extLst>
      <p:ext uri="{BB962C8B-B14F-4D97-AF65-F5344CB8AC3E}">
        <p14:creationId xmlns:p14="http://schemas.microsoft.com/office/powerpoint/2010/main" val="414527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772400" y="2607514"/>
            <a:ext cx="3625702" cy="1685925"/>
          </a:xfrm>
        </p:spPr>
        <p:txBody>
          <a:bodyPr>
            <a:noAutofit/>
          </a:bodyPr>
          <a:lstStyle/>
          <a:p>
            <a:pPr marL="0" indent="0">
              <a:buNone/>
            </a:pPr>
            <a:r>
              <a:rPr lang="en-CA" dirty="0">
                <a:solidFill>
                  <a:srgbClr val="404040"/>
                </a:solidFill>
                <a:latin typeface="+mn-lt"/>
              </a:rPr>
              <a:t>Contact our Education &amp; Training team to request the Web Service document or for a list of available Software Providers</a:t>
            </a:r>
          </a:p>
          <a:p>
            <a:pPr marL="0" indent="0">
              <a:buNone/>
            </a:pPr>
            <a:endParaRPr lang="en-CA" dirty="0">
              <a:solidFill>
                <a:srgbClr val="404040"/>
              </a:solidFill>
              <a:latin typeface="+mn-lt"/>
            </a:endParaRPr>
          </a:p>
        </p:txBody>
      </p:sp>
      <p:pic>
        <p:nvPicPr>
          <p:cNvPr id="4" name="Picture 3" descr="Automation Is Not a Replacement for Interaction - #H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27" y="1592827"/>
            <a:ext cx="7087280" cy="3999252"/>
          </a:xfrm>
          <a:prstGeom prst="rect">
            <a:avLst/>
          </a:prstGeom>
        </p:spPr>
      </p:pic>
      <p:sp>
        <p:nvSpPr>
          <p:cNvPr id="6" name="Title 1"/>
          <p:cNvSpPr txBox="1">
            <a:spLocks/>
          </p:cNvSpPr>
          <p:nvPr/>
        </p:nvSpPr>
        <p:spPr>
          <a:xfrm>
            <a:off x="1784553" y="571603"/>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rPr>
              <a:t>AUTOMATED SOFTWARE</a:t>
            </a:r>
          </a:p>
        </p:txBody>
      </p:sp>
      <p:sp>
        <p:nvSpPr>
          <p:cNvPr id="2" name="TextBox 1"/>
          <p:cNvSpPr txBox="1"/>
          <p:nvPr/>
        </p:nvSpPr>
        <p:spPr>
          <a:xfrm>
            <a:off x="4225701" y="6288480"/>
            <a:ext cx="4305794" cy="523220"/>
          </a:xfrm>
          <a:prstGeom prst="rect">
            <a:avLst/>
          </a:prstGeom>
          <a:noFill/>
        </p:spPr>
        <p:txBody>
          <a:bodyPr wrap="none" rtlCol="0">
            <a:spAutoFit/>
          </a:bodyPr>
          <a:lstStyle/>
          <a:p>
            <a:r>
              <a:rPr lang="en-CA" sz="2800" dirty="0">
                <a:solidFill>
                  <a:schemeClr val="bg1"/>
                </a:solidFill>
              </a:rPr>
              <a:t>Training@OntarioOneCall.ca</a:t>
            </a:r>
          </a:p>
        </p:txBody>
      </p:sp>
    </p:spTree>
    <p:extLst>
      <p:ext uri="{BB962C8B-B14F-4D97-AF65-F5344CB8AC3E}">
        <p14:creationId xmlns:p14="http://schemas.microsoft.com/office/powerpoint/2010/main" val="210258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ea typeface="Arial" charset="0"/>
                <a:cs typeface="Arial" charset="0"/>
              </a:rPr>
              <a:t>LOCATE TIMELINES OVERVIEW</a:t>
            </a:r>
            <a:br>
              <a:rPr lang="en-US" dirty="0">
                <a:latin typeface="Arial Black" panose="020B0A04020102020204" pitchFamily="34" charset="0"/>
                <a:ea typeface="Arial" charset="0"/>
                <a:cs typeface="Arial" charset="0"/>
              </a:rPr>
            </a:br>
            <a:r>
              <a:rPr lang="en-US" sz="1400" dirty="0">
                <a:latin typeface="Arial Black" panose="020B0A04020102020204" pitchFamily="34" charset="0"/>
                <a:ea typeface="Arial" charset="0"/>
                <a:cs typeface="Arial" charset="0"/>
              </a:rPr>
              <a:t>EMERGENCY LOCATE REQUEST</a:t>
            </a:r>
            <a:br>
              <a:rPr lang="en-US" sz="2000" dirty="0">
                <a:latin typeface="Arial Black" panose="020B0A04020102020204" pitchFamily="34" charset="0"/>
                <a:ea typeface="Arial" charset="0"/>
                <a:cs typeface="Arial" charset="0"/>
              </a:rPr>
            </a:br>
            <a:endParaRPr lang="en-CA" sz="2000" dirty="0">
              <a:latin typeface="Arial Black" panose="020B0A04020102020204" pitchFamily="34" charset="0"/>
            </a:endParaRPr>
          </a:p>
        </p:txBody>
      </p:sp>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2</a:t>
            </a:r>
            <a:endParaRPr lang="en-CA" sz="16600" b="1" dirty="0">
              <a:solidFill>
                <a:schemeClr val="bg1"/>
              </a:solidFill>
            </a:endParaRPr>
          </a:p>
          <a:p>
            <a:pPr algn="ctr"/>
            <a:r>
              <a:rPr lang="en-CA" sz="2000" b="1" dirty="0">
                <a:solidFill>
                  <a:schemeClr val="bg1"/>
                </a:solidFill>
              </a:rPr>
              <a:t>Hours</a:t>
            </a:r>
          </a:p>
        </p:txBody>
      </p:sp>
      <p:sp>
        <p:nvSpPr>
          <p:cNvPr id="6" name="TextBox 5"/>
          <p:cNvSpPr txBox="1"/>
          <p:nvPr/>
        </p:nvSpPr>
        <p:spPr>
          <a:xfrm>
            <a:off x="1564581" y="4273541"/>
            <a:ext cx="4196139" cy="1231106"/>
          </a:xfrm>
          <a:prstGeom prst="rect">
            <a:avLst/>
          </a:prstGeom>
          <a:noFill/>
        </p:spPr>
        <p:txBody>
          <a:bodyPr wrap="square" rtlCol="0">
            <a:spAutoFit/>
          </a:bodyPr>
          <a:lstStyle/>
          <a:p>
            <a:pPr algn="ctr"/>
            <a:r>
              <a:rPr lang="en-CA" sz="2000" dirty="0"/>
              <a:t>Members are required to have a person onsite, or provide a clearance within 2 hours.</a:t>
            </a:r>
          </a:p>
          <a:p>
            <a:pPr algn="ctr"/>
            <a:r>
              <a:rPr lang="en-CA" sz="1400" b="1" dirty="0"/>
              <a:t>S. 6 (4) of the Act</a:t>
            </a:r>
          </a:p>
        </p:txBody>
      </p:sp>
      <p:sp>
        <p:nvSpPr>
          <p:cNvPr id="8" name="TextBox 7"/>
          <p:cNvSpPr txBox="1"/>
          <p:nvPr/>
        </p:nvSpPr>
        <p:spPr>
          <a:xfrm>
            <a:off x="6688489" y="4308393"/>
            <a:ext cx="3490701" cy="1538883"/>
          </a:xfrm>
          <a:prstGeom prst="rect">
            <a:avLst/>
          </a:prstGeom>
          <a:noFill/>
        </p:spPr>
        <p:txBody>
          <a:bodyPr wrap="square" rtlCol="0">
            <a:spAutoFit/>
          </a:bodyPr>
          <a:lstStyle/>
          <a:p>
            <a:pPr algn="ctr"/>
            <a:r>
              <a:rPr lang="en-CA" sz="2000" dirty="0"/>
              <a:t>Members need to provide an update to 360 Feedback within 3 business days of completing a locate</a:t>
            </a:r>
            <a:r>
              <a:rPr lang="en-CA" dirty="0"/>
              <a:t>. </a:t>
            </a:r>
          </a:p>
          <a:p>
            <a:pPr algn="ctr"/>
            <a:r>
              <a:rPr lang="en-CA" sz="1400" b="1" dirty="0"/>
              <a:t>S.14 (1) of the Act</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8800" b="1" dirty="0">
                <a:solidFill>
                  <a:schemeClr val="bg1"/>
                </a:solidFill>
              </a:rPr>
              <a:t>3</a:t>
            </a:r>
            <a:endParaRPr lang="en-CA" sz="16600" b="1" dirty="0">
              <a:solidFill>
                <a:schemeClr val="bg1"/>
              </a:solidFill>
            </a:endParaRPr>
          </a:p>
          <a:p>
            <a:pPr algn="ctr"/>
            <a:r>
              <a:rPr lang="en-CA" sz="2000" b="1" dirty="0">
                <a:solidFill>
                  <a:schemeClr val="bg1"/>
                </a:solidFill>
              </a:rPr>
              <a:t>Business Days</a:t>
            </a:r>
          </a:p>
        </p:txBody>
      </p:sp>
      <p:sp>
        <p:nvSpPr>
          <p:cNvPr id="3" name="Plus Sign 2">
            <a:extLst>
              <a:ext uri="{FF2B5EF4-FFF2-40B4-BE49-F238E27FC236}">
                <a16:creationId xmlns:a16="http://schemas.microsoft.com/office/drawing/2014/main" id="{535D3C38-9A37-FB4A-9140-A52BDF2BCA63}"/>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415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Black" panose="020B0A04020102020204" pitchFamily="34" charset="0"/>
                <a:ea typeface="Arial" charset="0"/>
                <a:cs typeface="Arial" charset="0"/>
              </a:rPr>
              <a:t>360 FEEDBACK DEFINED </a:t>
            </a:r>
            <a:br>
              <a:rPr lang="en-US" dirty="0">
                <a:latin typeface="Arial Black" panose="020B0A04020102020204" pitchFamily="34" charset="0"/>
                <a:ea typeface="Arial" charset="0"/>
                <a:cs typeface="Arial" charset="0"/>
              </a:rPr>
            </a:br>
            <a:br>
              <a:rPr lang="en-US" dirty="0">
                <a:latin typeface="Arial Black" panose="020B0A04020102020204" pitchFamily="34" charset="0"/>
                <a:ea typeface="Arial" charset="0"/>
                <a:cs typeface="Arial" charset="0"/>
              </a:rPr>
            </a:br>
            <a:endParaRPr lang="en-CA" dirty="0">
              <a:latin typeface="Arial Black" panose="020B0A04020102020204" pitchFamily="34" charset="0"/>
            </a:endParaRPr>
          </a:p>
        </p:txBody>
      </p:sp>
      <p:sp>
        <p:nvSpPr>
          <p:cNvPr id="3" name="Text Placeholder 2"/>
          <p:cNvSpPr>
            <a:spLocks noGrp="1"/>
          </p:cNvSpPr>
          <p:nvPr>
            <p:ph type="body" sz="quarter" idx="10"/>
          </p:nvPr>
        </p:nvSpPr>
        <p:spPr/>
        <p:txBody>
          <a:bodyPr>
            <a:normAutofit/>
          </a:bodyPr>
          <a:lstStyle/>
          <a:p>
            <a:pPr marL="0" indent="0">
              <a:buNone/>
            </a:pPr>
            <a:r>
              <a:rPr lang="en-US" dirty="0">
                <a:solidFill>
                  <a:srgbClr val="404040"/>
                </a:solidFill>
              </a:rPr>
              <a:t>“360 Feedback” means the web-based solution provided by Ontario One Call for either: </a:t>
            </a:r>
          </a:p>
          <a:p>
            <a:pPr marL="514350" indent="-514350">
              <a:buAutoNum type="romanLcParenBoth"/>
            </a:pPr>
            <a:r>
              <a:rPr lang="en-US" dirty="0">
                <a:solidFill>
                  <a:srgbClr val="404040"/>
                </a:solidFill>
              </a:rPr>
              <a:t>Members or Members’ designates to use to notify Ontario One Call whenever the status of a Locate Request has changed or </a:t>
            </a:r>
          </a:p>
          <a:p>
            <a:pPr marL="514350" indent="-514350">
              <a:buAutoNum type="romanLcParenBoth"/>
            </a:pPr>
            <a:r>
              <a:rPr lang="en-US" dirty="0">
                <a:solidFill>
                  <a:srgbClr val="404040"/>
                </a:solidFill>
              </a:rPr>
              <a:t>anyone that has requested a locate to use the online function and check the status of their request or find contact information for each member notified.</a:t>
            </a:r>
          </a:p>
        </p:txBody>
      </p:sp>
    </p:spTree>
    <p:extLst>
      <p:ext uri="{BB962C8B-B14F-4D97-AF65-F5344CB8AC3E}">
        <p14:creationId xmlns:p14="http://schemas.microsoft.com/office/powerpoint/2010/main" val="117698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UPDATING 360 FEEDBACK?</a:t>
            </a:r>
            <a:endParaRPr lang="en-CA" dirty="0"/>
          </a:p>
        </p:txBody>
      </p:sp>
      <p:sp>
        <p:nvSpPr>
          <p:cNvPr id="3" name="Text Placeholder 2"/>
          <p:cNvSpPr>
            <a:spLocks noGrp="1"/>
          </p:cNvSpPr>
          <p:nvPr>
            <p:ph type="body" sz="quarter" idx="10"/>
          </p:nvPr>
        </p:nvSpPr>
        <p:spPr>
          <a:xfrm>
            <a:off x="1430338" y="1752712"/>
            <a:ext cx="9556750" cy="3952875"/>
          </a:xfrm>
        </p:spPr>
        <p:txBody>
          <a:bodyPr>
            <a:normAutofit lnSpcReduction="10000"/>
          </a:bodyPr>
          <a:lstStyle/>
          <a:p>
            <a:pPr marL="0" indent="0">
              <a:buNone/>
            </a:pPr>
            <a:r>
              <a:rPr lang="en-US" dirty="0">
                <a:solidFill>
                  <a:srgbClr val="404040"/>
                </a:solidFill>
              </a:rPr>
              <a:t>Besides being a legal obligation for Members to update 360 Feedback, the information provided is also valuable to Excavators, Ontario One Call and other Members.</a:t>
            </a:r>
          </a:p>
          <a:p>
            <a:pPr marL="0" indent="0">
              <a:buNone/>
            </a:pPr>
            <a:endParaRPr lang="en-US" sz="1400" dirty="0">
              <a:solidFill>
                <a:srgbClr val="404040"/>
              </a:solidFill>
            </a:endParaRPr>
          </a:p>
          <a:p>
            <a:pPr marL="0" indent="0">
              <a:buNone/>
            </a:pPr>
            <a:r>
              <a:rPr lang="en-US" b="1" dirty="0">
                <a:solidFill>
                  <a:srgbClr val="404040"/>
                </a:solidFill>
              </a:rPr>
              <a:t>Major Benefits:</a:t>
            </a:r>
          </a:p>
          <a:p>
            <a:pPr lvl="1"/>
            <a:r>
              <a:rPr lang="en-US" sz="2400" dirty="0">
                <a:solidFill>
                  <a:srgbClr val="404040"/>
                </a:solidFill>
              </a:rPr>
              <a:t>de-escalate suspected late locate situations</a:t>
            </a:r>
          </a:p>
          <a:p>
            <a:pPr lvl="1"/>
            <a:r>
              <a:rPr lang="en-US" sz="2400" dirty="0">
                <a:solidFill>
                  <a:srgbClr val="404040"/>
                </a:solidFill>
              </a:rPr>
              <a:t>reduce reach outs and follow up calls </a:t>
            </a:r>
          </a:p>
          <a:p>
            <a:pPr lvl="1"/>
            <a:r>
              <a:rPr lang="en-US" sz="2400" dirty="0">
                <a:solidFill>
                  <a:srgbClr val="404040"/>
                </a:solidFill>
              </a:rPr>
              <a:t>validate the renegotiation of a new due date</a:t>
            </a:r>
          </a:p>
          <a:p>
            <a:pPr lvl="1"/>
            <a:r>
              <a:rPr lang="en-US" sz="2400" dirty="0">
                <a:solidFill>
                  <a:srgbClr val="404040"/>
                </a:solidFill>
              </a:rPr>
              <a:t>notify Ontario One Call of a Locate Delay </a:t>
            </a:r>
          </a:p>
          <a:p>
            <a:pPr lvl="1"/>
            <a:r>
              <a:rPr lang="en-US" sz="2400" dirty="0">
                <a:solidFill>
                  <a:srgbClr val="404040"/>
                </a:solidFill>
              </a:rPr>
              <a:t>track locator performance, whether it be internal staff or an external locating company completing locates</a:t>
            </a:r>
          </a:p>
        </p:txBody>
      </p:sp>
    </p:spTree>
    <p:extLst>
      <p:ext uri="{BB962C8B-B14F-4D97-AF65-F5344CB8AC3E}">
        <p14:creationId xmlns:p14="http://schemas.microsoft.com/office/powerpoint/2010/main" val="38650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51100" y="568325"/>
            <a:ext cx="9740900" cy="1046163"/>
          </a:xfrm>
        </p:spPr>
        <p:txBody>
          <a:bodyPr>
            <a:normAutofit fontScale="90000"/>
          </a:bodyPr>
          <a:lstStyle/>
          <a:p>
            <a:r>
              <a:rPr lang="en-US" sz="3100" dirty="0">
                <a:solidFill>
                  <a:schemeClr val="tx1"/>
                </a:solidFill>
                <a:latin typeface="Arial Black" panose="020B0A04020102020204" pitchFamily="34" charset="0"/>
                <a:ea typeface="Arial" charset="0"/>
                <a:cs typeface="Arial" charset="0"/>
              </a:rPr>
              <a:t>360 FEEDBACK OBLIGATIONS</a:t>
            </a:r>
            <a:br>
              <a:rPr lang="en-US" dirty="0">
                <a:solidFill>
                  <a:schemeClr val="tx1"/>
                </a:solidFill>
                <a:latin typeface="Arial Black" panose="020B0A04020102020204" pitchFamily="34" charset="0"/>
                <a:ea typeface="Arial" charset="0"/>
                <a:cs typeface="Arial" charset="0"/>
              </a:rPr>
            </a:br>
            <a:r>
              <a:rPr lang="en-US" sz="1600" dirty="0">
                <a:solidFill>
                  <a:schemeClr val="tx1"/>
                </a:solidFill>
                <a:latin typeface="Arial Black" panose="020B0A04020102020204" pitchFamily="34" charset="0"/>
                <a:ea typeface="Arial" charset="0"/>
                <a:cs typeface="Arial" charset="0"/>
              </a:rPr>
              <a:t>SECTION 14(1) of the Act</a:t>
            </a:r>
            <a:br>
              <a:rPr lang="en-US" dirty="0">
                <a:solidFill>
                  <a:schemeClr val="tx1"/>
                </a:solidFill>
                <a:latin typeface="Arial Black" panose="020B0A04020102020204" pitchFamily="34" charset="0"/>
                <a:ea typeface="Arial" charset="0"/>
                <a:cs typeface="Arial" charset="0"/>
              </a:rPr>
            </a:br>
            <a:endParaRPr lang="en-CA" dirty="0">
              <a:solidFill>
                <a:schemeClr val="tx1"/>
              </a:solidFill>
              <a:latin typeface="Arial Black" panose="020B0A04020102020204" pitchFamily="34" charset="0"/>
            </a:endParaRPr>
          </a:p>
        </p:txBody>
      </p:sp>
      <p:sp>
        <p:nvSpPr>
          <p:cNvPr id="5" name="Text Placeholder 4"/>
          <p:cNvSpPr>
            <a:spLocks noGrp="1"/>
          </p:cNvSpPr>
          <p:nvPr>
            <p:ph type="body" sz="quarter" idx="4294967295"/>
          </p:nvPr>
        </p:nvSpPr>
        <p:spPr>
          <a:xfrm>
            <a:off x="3569494" y="2633542"/>
            <a:ext cx="7504112" cy="2690812"/>
          </a:xfrm>
        </p:spPr>
        <p:txBody>
          <a:bodyPr>
            <a:normAutofit/>
          </a:bodyPr>
          <a:lstStyle/>
          <a:p>
            <a:pPr marL="0" indent="0">
              <a:lnSpc>
                <a:spcPct val="100000"/>
              </a:lnSpc>
              <a:buNone/>
            </a:pPr>
            <a:r>
              <a:rPr lang="en-US" dirty="0">
                <a:solidFill>
                  <a:srgbClr val="404040"/>
                </a:solidFill>
              </a:rPr>
              <a:t>Upon completing a locate a Member (or their LSP) must update 360 Feedback within </a:t>
            </a:r>
            <a:r>
              <a:rPr lang="en-US" b="1" dirty="0">
                <a:solidFill>
                  <a:srgbClr val="404040"/>
                </a:solidFill>
              </a:rPr>
              <a:t>three (3) Business Days. </a:t>
            </a:r>
            <a:endParaRPr lang="en-CA" b="1" dirty="0">
              <a:solidFill>
                <a:srgbClr val="404040"/>
              </a:solidFill>
            </a:endParaRPr>
          </a:p>
        </p:txBody>
      </p:sp>
      <p:sp>
        <p:nvSpPr>
          <p:cNvPr id="6" name="Oval 5"/>
          <p:cNvSpPr/>
          <p:nvPr/>
        </p:nvSpPr>
        <p:spPr>
          <a:xfrm>
            <a:off x="1154229" y="2320472"/>
            <a:ext cx="2088242" cy="2088242"/>
          </a:xfrm>
          <a:prstGeom prst="ellipse">
            <a:avLst/>
          </a:prstGeom>
          <a:solidFill>
            <a:srgbClr val="81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b="1" dirty="0">
                <a:solidFill>
                  <a:schemeClr val="bg1"/>
                </a:solidFill>
              </a:rPr>
              <a:t>3</a:t>
            </a:r>
          </a:p>
          <a:p>
            <a:pPr algn="ctr"/>
            <a:r>
              <a:rPr lang="en-CA" sz="1400" b="1" dirty="0">
                <a:solidFill>
                  <a:schemeClr val="bg1"/>
                </a:solidFill>
              </a:rPr>
              <a:t>Business </a:t>
            </a:r>
          </a:p>
          <a:p>
            <a:pPr algn="ctr"/>
            <a:r>
              <a:rPr lang="en-CA" sz="1400" b="1" dirty="0">
                <a:solidFill>
                  <a:schemeClr val="bg1"/>
                </a:solidFill>
              </a:rPr>
              <a:t>days</a:t>
            </a:r>
          </a:p>
        </p:txBody>
      </p:sp>
    </p:spTree>
    <p:extLst>
      <p:ext uri="{BB962C8B-B14F-4D97-AF65-F5344CB8AC3E}">
        <p14:creationId xmlns:p14="http://schemas.microsoft.com/office/powerpoint/2010/main" val="262414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STATUS OPTIONS</a:t>
            </a:r>
            <a:br>
              <a:rPr lang="en-US" dirty="0">
                <a:latin typeface="Arial Black" panose="020B0A04020102020204" pitchFamily="34" charset="0"/>
                <a:ea typeface="Arial" charset="0"/>
                <a:cs typeface="Arial" charset="0"/>
              </a:rPr>
            </a:br>
            <a:endParaRPr lang="en-CA" dirty="0"/>
          </a:p>
        </p:txBody>
      </p:sp>
      <p:sp>
        <p:nvSpPr>
          <p:cNvPr id="4"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38252" y="2715984"/>
            <a:ext cx="8355105" cy="1449951"/>
          </a:xfrm>
        </p:spPr>
        <p:txBody>
          <a:bodyPr>
            <a:normAutofit/>
          </a:bodyPr>
          <a:lstStyle/>
          <a:p>
            <a:r>
              <a:rPr lang="en-US" dirty="0">
                <a:latin typeface="Arial Black" panose="020B0A04020102020204" pitchFamily="34" charset="0"/>
                <a:ea typeface="Arial" charset="0"/>
                <a:cs typeface="Arial" charset="0"/>
              </a:rPr>
              <a:t>360 FEEDBACK</a:t>
            </a:r>
          </a:p>
          <a:p>
            <a:endParaRPr lang="en-US" sz="2400" dirty="0"/>
          </a:p>
        </p:txBody>
      </p:sp>
    </p:spTree>
    <p:extLst>
      <p:ext uri="{BB962C8B-B14F-4D97-AF65-F5344CB8AC3E}">
        <p14:creationId xmlns:p14="http://schemas.microsoft.com/office/powerpoint/2010/main" val="308435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67504" y="1694909"/>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Notification Sent</a:t>
            </a:r>
            <a:endParaRPr lang="en-CA" b="1" dirty="0">
              <a:solidFill>
                <a:schemeClr val="bg1"/>
              </a:solidFill>
              <a:cs typeface="Arial" panose="020B0604020202020204" pitchFamily="34" charset="0"/>
            </a:endParaRPr>
          </a:p>
        </p:txBody>
      </p:sp>
      <p:sp>
        <p:nvSpPr>
          <p:cNvPr id="8" name="Rectangle 7"/>
          <p:cNvSpPr/>
          <p:nvPr/>
        </p:nvSpPr>
        <p:spPr>
          <a:xfrm>
            <a:off x="835864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Sent to Locator</a:t>
            </a:r>
            <a:endParaRPr lang="en-CA" b="1" dirty="0">
              <a:solidFill>
                <a:schemeClr val="bg1"/>
              </a:solidFill>
              <a:cs typeface="Arial" panose="020B0604020202020204" pitchFamily="34" charset="0"/>
            </a:endParaRPr>
          </a:p>
        </p:txBody>
      </p:sp>
      <p:sp>
        <p:nvSpPr>
          <p:cNvPr id="2" name="TextBox 1"/>
          <p:cNvSpPr txBox="1"/>
          <p:nvPr/>
        </p:nvSpPr>
        <p:spPr>
          <a:xfrm>
            <a:off x="395050" y="1666524"/>
            <a:ext cx="2782490" cy="1661993"/>
          </a:xfrm>
          <a:prstGeom prst="rect">
            <a:avLst/>
          </a:prstGeom>
          <a:noFill/>
        </p:spPr>
        <p:txBody>
          <a:bodyPr wrap="square" rtlCol="0">
            <a:spAutoFit/>
          </a:bodyPr>
          <a:lstStyle/>
          <a:p>
            <a:r>
              <a:rPr lang="en-CA" b="1" dirty="0"/>
              <a:t>Temporary Status  </a:t>
            </a:r>
          </a:p>
          <a:p>
            <a:r>
              <a:rPr lang="en-CA" sz="1700" dirty="0"/>
              <a:t>These statuses do not stop or change the response time required for the Member to complete a locate request</a:t>
            </a:r>
          </a:p>
          <a:p>
            <a:endParaRPr lang="en-CA" sz="1700" dirty="0"/>
          </a:p>
        </p:txBody>
      </p:sp>
      <p:sp>
        <p:nvSpPr>
          <p:cNvPr id="11" name="TextBox 10"/>
          <p:cNvSpPr txBox="1"/>
          <p:nvPr/>
        </p:nvSpPr>
        <p:spPr>
          <a:xfrm>
            <a:off x="395050" y="4967481"/>
            <a:ext cx="2601434" cy="1154162"/>
          </a:xfrm>
          <a:prstGeom prst="rect">
            <a:avLst/>
          </a:prstGeom>
          <a:noFill/>
        </p:spPr>
        <p:txBody>
          <a:bodyPr wrap="square" rtlCol="0">
            <a:spAutoFit/>
          </a:bodyPr>
          <a:lstStyle/>
          <a:p>
            <a:r>
              <a:rPr lang="en-CA" b="1" dirty="0"/>
              <a:t>Complete Status</a:t>
            </a:r>
          </a:p>
          <a:p>
            <a:r>
              <a:rPr lang="en-CA" sz="1700" dirty="0"/>
              <a:t>Only way to legally complete a locate request in 360 Feedback. </a:t>
            </a:r>
          </a:p>
        </p:txBody>
      </p:sp>
      <p:sp>
        <p:nvSpPr>
          <p:cNvPr id="12" name="TextBox 11"/>
          <p:cNvSpPr txBox="1"/>
          <p:nvPr/>
        </p:nvSpPr>
        <p:spPr>
          <a:xfrm>
            <a:off x="395049" y="3320689"/>
            <a:ext cx="2698783" cy="1154162"/>
          </a:xfrm>
          <a:prstGeom prst="rect">
            <a:avLst/>
          </a:prstGeom>
          <a:noFill/>
        </p:spPr>
        <p:txBody>
          <a:bodyPr wrap="square" rtlCol="0">
            <a:spAutoFit/>
          </a:bodyPr>
          <a:lstStyle/>
          <a:p>
            <a:r>
              <a:rPr lang="en-CA" b="1" dirty="0"/>
              <a:t>Temporary Status </a:t>
            </a:r>
            <a:r>
              <a:rPr lang="en-CA" dirty="0"/>
              <a:t>  </a:t>
            </a:r>
          </a:p>
          <a:p>
            <a:r>
              <a:rPr lang="en-CA" sz="1700" dirty="0"/>
              <a:t>Changes the legal due date. Response required by the new renegotiated date. </a:t>
            </a:r>
          </a:p>
        </p:txBody>
      </p:sp>
      <p:sp>
        <p:nvSpPr>
          <p:cNvPr id="13" name="Rectangle 12"/>
          <p:cNvSpPr/>
          <p:nvPr/>
        </p:nvSpPr>
        <p:spPr>
          <a:xfrm>
            <a:off x="3274888" y="3356534"/>
            <a:ext cx="1505806"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Renegotiated</a:t>
            </a:r>
            <a:endParaRPr lang="en-CA" b="1" dirty="0">
              <a:solidFill>
                <a:schemeClr val="bg1"/>
              </a:solidFill>
              <a:cs typeface="Arial" panose="020B0604020202020204" pitchFamily="34" charset="0"/>
            </a:endParaRPr>
          </a:p>
        </p:txBody>
      </p:sp>
      <p:sp>
        <p:nvSpPr>
          <p:cNvPr id="14" name="Rectangle 13"/>
          <p:cNvSpPr/>
          <p:nvPr/>
        </p:nvSpPr>
        <p:spPr>
          <a:xfrm>
            <a:off x="3268304" y="4967746"/>
            <a:ext cx="151239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cs typeface="Arial" panose="020B0604020202020204" pitchFamily="34" charset="0"/>
              </a:rPr>
              <a:t>Cleared</a:t>
            </a:r>
            <a:endParaRPr lang="en-CA" sz="2000" b="1" dirty="0">
              <a:solidFill>
                <a:schemeClr val="bg1"/>
              </a:solidFill>
              <a:cs typeface="Arial" panose="020B0604020202020204" pitchFamily="34" charset="0"/>
            </a:endParaRPr>
          </a:p>
        </p:txBody>
      </p:sp>
      <p:sp>
        <p:nvSpPr>
          <p:cNvPr id="15" name="Rectangle 14"/>
          <p:cNvSpPr/>
          <p:nvPr/>
        </p:nvSpPr>
        <p:spPr>
          <a:xfrm>
            <a:off x="4967504" y="4967481"/>
            <a:ext cx="151239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cs typeface="Arial" panose="020B0604020202020204" pitchFamily="34" charset="0"/>
              </a:rPr>
              <a:t>Completed</a:t>
            </a:r>
            <a:endParaRPr lang="en-CA" sz="2000" b="1" dirty="0">
              <a:solidFill>
                <a:schemeClr val="bg1"/>
              </a:solidFill>
              <a:cs typeface="Arial" panose="020B0604020202020204" pitchFamily="34" charset="0"/>
            </a:endParaRPr>
          </a:p>
        </p:txBody>
      </p:sp>
      <p:sp>
        <p:nvSpPr>
          <p:cNvPr id="16" name="Rectangle 15"/>
          <p:cNvSpPr/>
          <p:nvPr/>
        </p:nvSpPr>
        <p:spPr>
          <a:xfrm>
            <a:off x="327193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Not Completed</a:t>
            </a:r>
          </a:p>
        </p:txBody>
      </p:sp>
      <p:sp>
        <p:nvSpPr>
          <p:cNvPr id="17" name="Rectangle 16"/>
          <p:cNvSpPr/>
          <p:nvPr/>
        </p:nvSpPr>
        <p:spPr>
          <a:xfrm>
            <a:off x="6663074" y="1694909"/>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Requestor Must Provide More Info</a:t>
            </a:r>
          </a:p>
        </p:txBody>
      </p:sp>
      <p:sp>
        <p:nvSpPr>
          <p:cNvPr id="18" name="Rectangle 17"/>
          <p:cNvSpPr/>
          <p:nvPr/>
        </p:nvSpPr>
        <p:spPr>
          <a:xfrm>
            <a:off x="1005421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cs typeface="Arial" panose="020B0604020202020204" pitchFamily="34" charset="0"/>
              </a:rPr>
              <a:t>Contact member</a:t>
            </a:r>
          </a:p>
        </p:txBody>
      </p:sp>
      <p:sp>
        <p:nvSpPr>
          <p:cNvPr id="20" name="Title 18"/>
          <p:cNvSpPr txBox="1">
            <a:spLocks/>
          </p:cNvSpPr>
          <p:nvPr/>
        </p:nvSpPr>
        <p:spPr>
          <a:xfrm>
            <a:off x="1784553" y="571603"/>
            <a:ext cx="9701981" cy="480131"/>
          </a:xfrm>
          <a:prstGeom prst="rect">
            <a:avLst/>
          </a:prstGeom>
          <a:noFill/>
        </p:spPr>
        <p:txBody>
          <a:bodyPr wrap="square" rtlCol="0">
            <a:spAutoFit/>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latin typeface="Arial Black" panose="020B0A04020102020204" pitchFamily="34" charset="0"/>
                <a:cs typeface="Arial" panose="020B0604020202020204" pitchFamily="34" charset="0"/>
              </a:rPr>
              <a:t>360 FEEDBACK STATUS OVERVIEW</a:t>
            </a:r>
          </a:p>
        </p:txBody>
      </p:sp>
      <p:cxnSp>
        <p:nvCxnSpPr>
          <p:cNvPr id="4" name="Straight Connector 3"/>
          <p:cNvCxnSpPr/>
          <p:nvPr/>
        </p:nvCxnSpPr>
        <p:spPr>
          <a:xfrm>
            <a:off x="395050" y="3190380"/>
            <a:ext cx="1151501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95050" y="4801486"/>
            <a:ext cx="115150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539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5108</TotalTime>
  <Words>2127</Words>
  <Application>Microsoft Office PowerPoint</Application>
  <PresentationFormat>Widescreen</PresentationFormat>
  <Paragraphs>262</Paragraphs>
  <Slides>38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Segoe UI</vt:lpstr>
      <vt:lpstr>Office Theme</vt:lpstr>
      <vt:lpstr>UPDATING 360 FEEDBACK &amp; LOCATE STATUSES</vt:lpstr>
      <vt:lpstr>LOCATE TIMELINES OVERVIEW STANDARD LOCATE REQUEST </vt:lpstr>
      <vt:lpstr>LOCATE TIMELINES OVERVIEW DEDICATED LOCATE REQUEST </vt:lpstr>
      <vt:lpstr>LOCATE TIMELINES OVERVIEW EMERGENCY LOCATE REQUEST </vt:lpstr>
      <vt:lpstr>360 FEEDBACK DEFINED   </vt:lpstr>
      <vt:lpstr>BENEFITS OF UPDATING 360 FEEDBACK?</vt:lpstr>
      <vt:lpstr>360 FEEDBACK OBLIGATIONS SECTION 14(1) of the Act </vt:lpstr>
      <vt:lpstr>STATUS OPTIONS </vt:lpstr>
      <vt:lpstr>PowerPoint Presentation</vt:lpstr>
      <vt:lpstr>360 FEEDBACK STATUSES</vt:lpstr>
      <vt:lpstr>360 FEEDBACK STATUSES</vt:lpstr>
      <vt:lpstr>360 FEEDBACK STATUSES</vt:lpstr>
      <vt:lpstr>UPDATING THE LOCATE STATUS </vt:lpstr>
      <vt:lpstr>LOGGING IN TO THE WEB PORTAL</vt:lpstr>
      <vt:lpstr>SEARCHING FOR REQUESTS</vt:lpstr>
      <vt:lpstr>EXPANDED SEARCH RESULTS VIEW</vt:lpstr>
      <vt:lpstr>COLLAPSED SEARCH RESULTS VIEW</vt:lpstr>
      <vt:lpstr>SEARCH RESULTS</vt:lpstr>
      <vt:lpstr>NOTIFICATION LIST</vt:lpstr>
      <vt:lpstr>NOTIFICATION LIST</vt:lpstr>
      <vt:lpstr>VIEWING THE LOCATE STATUS BOX</vt:lpstr>
      <vt:lpstr>LOCATE STATUS - EDIT</vt:lpstr>
      <vt:lpstr>LOCATE STATUS - EDIT</vt:lpstr>
      <vt:lpstr>STATUS OVERVIEW</vt:lpstr>
      <vt:lpstr>IMPORTANT CONSIDERATIONS ABOUT STATUS</vt:lpstr>
      <vt:lpstr>LOCATE STATUS - EDIT</vt:lpstr>
      <vt:lpstr>ASSIGNING A STATUS</vt:lpstr>
      <vt:lpstr>ASSIGNING A STATUS</vt:lpstr>
      <vt:lpstr>ASSIGNING A COMPLIANT STATUS &amp; CLOSING A LOCATE</vt:lpstr>
      <vt:lpstr>FINALIZING A LOCATE</vt:lpstr>
      <vt:lpstr>FINALIZED LOCATE</vt:lpstr>
      <vt:lpstr>MANDATORY FIELDS</vt:lpstr>
      <vt:lpstr>PowerPoint Presentation</vt:lpstr>
      <vt:lpstr>PowerPoint Presentation</vt:lpstr>
      <vt:lpstr>AUTOMATING 360 FEEDBACK RESPONSES </vt:lpstr>
      <vt:lpstr>PowerPoint Presentation</vt:lpstr>
      <vt:lpstr>SOFTWARE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Valentina Cova</cp:lastModifiedBy>
  <cp:revision>75</cp:revision>
  <cp:lastPrinted>2019-03-22T15:58:32Z</cp:lastPrinted>
  <dcterms:created xsi:type="dcterms:W3CDTF">2019-03-21T15:36:56Z</dcterms:created>
  <dcterms:modified xsi:type="dcterms:W3CDTF">2023-05-15T19:03:11Z</dcterms:modified>
</cp:coreProperties>
</file>