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e Hollett" initials="CH" lastIdx="16" clrIdx="0">
    <p:extLst>
      <p:ext uri="{19B8F6BF-5375-455C-9EA6-DF929625EA0E}">
        <p15:presenceInfo xmlns:p15="http://schemas.microsoft.com/office/powerpoint/2012/main" userId="Christine Hollett" providerId="None"/>
      </p:ext>
    </p:extLst>
  </p:cmAuthor>
  <p:cmAuthor id="2" name="Brenden Keeling" initials="BK" lastIdx="8" clrIdx="1">
    <p:extLst>
      <p:ext uri="{19B8F6BF-5375-455C-9EA6-DF929625EA0E}">
        <p15:presenceInfo xmlns:p15="http://schemas.microsoft.com/office/powerpoint/2012/main" userId="S::BKeeling@ON1Call.com::f8738e51-a7e8-4db5-a2eb-5cdf2488806f" providerId="AD"/>
      </p:ext>
    </p:extLst>
  </p:cmAuthor>
  <p:cmAuthor id="3" name="Alex Crowe" initials="AC" lastIdx="3" clrIdx="2">
    <p:extLst>
      <p:ext uri="{19B8F6BF-5375-455C-9EA6-DF929625EA0E}">
        <p15:presenceInfo xmlns:p15="http://schemas.microsoft.com/office/powerpoint/2012/main" userId="S::acrowe@ON1Call.com::e734777f-01c0-472b-9757-44176e8b2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F6E"/>
    <a:srgbClr val="F2F8EC"/>
    <a:srgbClr val="7DBC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AC166-B60C-49B4-B488-4C4CC9E5AAC9}" v="1" dt="2023-07-03T16:10:39.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5" autoAdjust="0"/>
    <p:restoredTop sz="94660"/>
  </p:normalViewPr>
  <p:slideViewPr>
    <p:cSldViewPr snapToGrid="0">
      <p:cViewPr varScale="1">
        <p:scale>
          <a:sx n="57" d="100"/>
          <a:sy n="57" d="100"/>
        </p:scale>
        <p:origin x="237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E51EB96-266E-4220-A32B-8513A4044D21}" type="datetimeFigureOut">
              <a:rPr lang="en-CA" smtClean="0"/>
              <a:t>2023-07-03</a:t>
            </a:fld>
            <a:endParaRPr lang="en-CA"/>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ED59DF-5A3E-4782-8171-1A16FC9F9C5D}" type="slidenum">
              <a:rPr lang="en-CA" smtClean="0"/>
              <a:t>‹#›</a:t>
            </a:fld>
            <a:endParaRPr lang="en-CA"/>
          </a:p>
        </p:txBody>
      </p:sp>
    </p:spTree>
    <p:extLst>
      <p:ext uri="{BB962C8B-B14F-4D97-AF65-F5344CB8AC3E}">
        <p14:creationId xmlns:p14="http://schemas.microsoft.com/office/powerpoint/2010/main" val="277906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1D1348-FC48-443A-93E1-6E63894B5AA6}"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4215349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07D755-DCC3-4CD9-8AE9-78E5BE971DEB}"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0630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37512-4CDE-4FCB-B4D0-1A6B38E6F0D8}"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66439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6A6892-4299-4864-A187-ECE624F8E1B6}"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94117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14789E-635A-4F2A-9839-5C35434D6764}" type="datetime1">
              <a:rPr lang="en-US" smtClean="0"/>
              <a:t>7/3/2023</a:t>
            </a:fld>
            <a:endParaRPr lang="en-US"/>
          </a:p>
        </p:txBody>
      </p:sp>
      <p:sp>
        <p:nvSpPr>
          <p:cNvPr id="5" name="Footer Placeholder 4"/>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230682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7E45E6-B04B-492F-B665-C834D1DD1556}" type="datetime1">
              <a:rPr lang="en-US" smtClean="0"/>
              <a:t>7/3/2023</a:t>
            </a:fld>
            <a:endParaRPr lang="en-US"/>
          </a:p>
        </p:txBody>
      </p:sp>
      <p:sp>
        <p:nvSpPr>
          <p:cNvPr id="6" name="Footer Placeholder 5"/>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269281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FBCADC-F92F-4FA1-A4C2-76C6D92BEC60}" type="datetime1">
              <a:rPr lang="en-US" smtClean="0"/>
              <a:t>7/3/2023</a:t>
            </a:fld>
            <a:endParaRPr lang="en-US"/>
          </a:p>
        </p:txBody>
      </p:sp>
      <p:sp>
        <p:nvSpPr>
          <p:cNvPr id="8" name="Footer Placeholder 7"/>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9" name="Slide Number Placeholder 8"/>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47687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2FC677-C20D-4825-B8F1-B14429EACC03}" type="datetime1">
              <a:rPr lang="en-US" smtClean="0"/>
              <a:t>7/3/2023</a:t>
            </a:fld>
            <a:endParaRPr lang="en-US"/>
          </a:p>
        </p:txBody>
      </p:sp>
      <p:sp>
        <p:nvSpPr>
          <p:cNvPr id="4" name="Footer Placeholder 3"/>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5" name="Slide Number Placeholder 4"/>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93538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A49EE-0FE9-40B3-8FEA-BE97AA4F671E}" type="datetime1">
              <a:rPr lang="en-US" smtClean="0"/>
              <a:t>7/3/2023</a:t>
            </a:fld>
            <a:endParaRPr lang="en-US"/>
          </a:p>
        </p:txBody>
      </p:sp>
      <p:sp>
        <p:nvSpPr>
          <p:cNvPr id="3" name="Footer Placeholder 2"/>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4" name="Slide Number Placeholder 3"/>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164726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14936546-96E5-4AAF-8E45-C375117AC836}" type="datetime1">
              <a:rPr lang="en-US" smtClean="0"/>
              <a:t>7/3/2023</a:t>
            </a:fld>
            <a:endParaRPr lang="en-US"/>
          </a:p>
        </p:txBody>
      </p:sp>
      <p:sp>
        <p:nvSpPr>
          <p:cNvPr id="6" name="Footer Placeholder 5"/>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14257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7E742344-C402-40A4-B8CF-04FA7A1E5E58}" type="datetime1">
              <a:rPr lang="en-US" smtClean="0"/>
              <a:t>7/3/2023</a:t>
            </a:fld>
            <a:endParaRPr lang="en-US"/>
          </a:p>
        </p:txBody>
      </p:sp>
      <p:sp>
        <p:nvSpPr>
          <p:cNvPr id="6" name="Footer Placeholder 5"/>
          <p:cNvSpPr>
            <a:spLocks noGrp="1"/>
          </p:cNvSpPr>
          <p:nvPr>
            <p:ph type="ftr" sz="quarter" idx="11"/>
          </p:nvPr>
        </p:nvSpPr>
        <p:spPr/>
        <p:txBody>
          <a:bodyPr/>
          <a:lstStyle/>
          <a:p>
            <a:r>
              <a:rPr lang="en-US"/>
              <a:t>Version 2.1  Please ensure you are referencing the most recent version of this document available at https://ontarioonecall.ca/dl</a:t>
            </a:r>
          </a:p>
        </p:txBody>
      </p:sp>
      <p:sp>
        <p:nvSpPr>
          <p:cNvPr id="7" name="Slide Number Placeholder 6"/>
          <p:cNvSpPr>
            <a:spLocks noGrp="1"/>
          </p:cNvSpPr>
          <p:nvPr>
            <p:ph type="sldNum" sz="quarter" idx="12"/>
          </p:nvPr>
        </p:nvSpPr>
        <p:spPr/>
        <p:txBody>
          <a:bodyPr/>
          <a:lstStyle/>
          <a:p>
            <a:fld id="{0BC8662A-5B63-408A-B293-61ADA17506A5}" type="slidenum">
              <a:rPr lang="en-US" smtClean="0"/>
              <a:t>‹#›</a:t>
            </a:fld>
            <a:endParaRPr lang="en-US"/>
          </a:p>
        </p:txBody>
      </p:sp>
    </p:spTree>
    <p:extLst>
      <p:ext uri="{BB962C8B-B14F-4D97-AF65-F5344CB8AC3E}">
        <p14:creationId xmlns:p14="http://schemas.microsoft.com/office/powerpoint/2010/main" val="34971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2B00076-DE41-4B0D-ADB0-F70FE86504DB}" type="datetime1">
              <a:rPr lang="en-US" smtClean="0"/>
              <a:t>7/3/2023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Version 2.1  Please ensure you are referencing the most recent version of this document available at https://ontarioonecall.ca/dl</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BC8662A-5B63-408A-B293-61ADA17506A5}" type="slidenum">
              <a:rPr lang="en-US" smtClean="0"/>
              <a:t>‹#›</a:t>
            </a:fld>
            <a:endParaRPr lang="en-US"/>
          </a:p>
        </p:txBody>
      </p:sp>
    </p:spTree>
    <p:extLst>
      <p:ext uri="{BB962C8B-B14F-4D97-AF65-F5344CB8AC3E}">
        <p14:creationId xmlns:p14="http://schemas.microsoft.com/office/powerpoint/2010/main" val="2247873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ntarioonecall.ca/dl/members-participating-in-dedicated-locator/" TargetMode="External"/><Relationship Id="rId2" Type="http://schemas.openxmlformats.org/officeDocument/2006/relationships/hyperlink" Target="mailto:DL@OntarioOneCall.ca" TargetMode="External"/><Relationship Id="rId1" Type="http://schemas.openxmlformats.org/officeDocument/2006/relationships/slideLayout" Target="../slideLayouts/slideLayout1.xml"/><Relationship Id="rId5" Type="http://schemas.openxmlformats.org/officeDocument/2006/relationships/hyperlink" Target="https://ontarioonecall.ca/dl/" TargetMode="External"/><Relationship Id="rId4" Type="http://schemas.openxmlformats.org/officeDocument/2006/relationships/hyperlink" Target="https://www.ontario.ca/fr/lois/loi/12o04"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L@OntarioOneCall.ca" TargetMode="External"/><Relationship Id="rId2" Type="http://schemas.openxmlformats.org/officeDocument/2006/relationships/hyperlink" Target="https://www.ontario.ca/fr/lois/loi/12o04" TargetMode="External"/><Relationship Id="rId1" Type="http://schemas.openxmlformats.org/officeDocument/2006/relationships/slideLayout" Target="../slideLayouts/slideLayout2.xml"/><Relationship Id="rId4" Type="http://schemas.openxmlformats.org/officeDocument/2006/relationships/hyperlink" Target="https://ontarioonecall.ca/d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BF09C-0F20-4A27-8F79-DCB4CE336E59}"/>
              </a:ext>
            </a:extLst>
          </p:cNvPr>
          <p:cNvSpPr>
            <a:spLocks noGrp="1"/>
          </p:cNvSpPr>
          <p:nvPr>
            <p:ph type="ctrTitle"/>
          </p:nvPr>
        </p:nvSpPr>
        <p:spPr>
          <a:xfrm>
            <a:off x="1359673" y="325944"/>
            <a:ext cx="6821170" cy="865295"/>
          </a:xfrm>
        </p:spPr>
        <p:txBody>
          <a:bodyPr>
            <a:normAutofit/>
          </a:bodyPr>
          <a:lstStyle/>
          <a:p>
            <a:pPr algn="l"/>
            <a:r>
              <a:rPr lang="fr-CA" sz="1400" b="1" spc="330" dirty="0">
                <a:solidFill>
                  <a:srgbClr val="7DBC3A"/>
                </a:solidFill>
                <a:latin typeface="Arial Black" panose="020B0604020202020204" pitchFamily="34" charset="0"/>
                <a:cs typeface="Arial Black" panose="020B0604020202020204" pitchFamily="34" charset="0"/>
              </a:rPr>
              <a:t>Localisateur dédié MEILLEURES PRATIQUES</a:t>
            </a:r>
            <a:br>
              <a:rPr lang="fr-CA" sz="1400" b="1" spc="330" dirty="0">
                <a:solidFill>
                  <a:srgbClr val="7DBC3A"/>
                </a:solidFill>
                <a:latin typeface="Arial Black" panose="020B0604020202020204" pitchFamily="34" charset="0"/>
                <a:cs typeface="Arial Black" panose="020B0604020202020204" pitchFamily="34" charset="0"/>
              </a:rPr>
            </a:br>
            <a:br>
              <a:rPr lang="fr-CA" sz="900" b="1" spc="320" dirty="0">
                <a:solidFill>
                  <a:srgbClr val="6D6F6E"/>
                </a:solidFill>
                <a:latin typeface="Arial Black" panose="020B0604020202020204" pitchFamily="34" charset="0"/>
                <a:cs typeface="Arial Black" panose="020B0604020202020204" pitchFamily="34" charset="0"/>
              </a:rPr>
            </a:br>
            <a:r>
              <a:rPr lang="fr-CA" sz="1200" b="1" spc="320" dirty="0">
                <a:solidFill>
                  <a:srgbClr val="6D6F6E"/>
                </a:solidFill>
                <a:latin typeface="Arial Black" panose="020B0604020202020204" pitchFamily="34" charset="0"/>
                <a:cs typeface="Arial Black" panose="020B0604020202020204" pitchFamily="34" charset="0"/>
              </a:rPr>
              <a:t>Propriétaires d’infrastructures souterraines – avis </a:t>
            </a:r>
            <a:br>
              <a:rPr lang="fr-CA" sz="1200" b="1" spc="320" dirty="0">
                <a:solidFill>
                  <a:srgbClr val="6D6F6E"/>
                </a:solidFill>
                <a:latin typeface="Arial Black" panose="020B0604020202020204" pitchFamily="34" charset="0"/>
                <a:cs typeface="Arial Black" panose="020B0604020202020204" pitchFamily="34" charset="0"/>
              </a:rPr>
            </a:br>
            <a:r>
              <a:rPr lang="fr-CA" sz="1200" b="1" spc="320" dirty="0">
                <a:solidFill>
                  <a:srgbClr val="6D6F6E"/>
                </a:solidFill>
                <a:latin typeface="Arial Black" panose="020B0604020202020204" pitchFamily="34" charset="0"/>
                <a:cs typeface="Arial Black" panose="020B0604020202020204" pitchFamily="34" charset="0"/>
              </a:rPr>
              <a:t>du localisateur dédié</a:t>
            </a:r>
            <a:endParaRPr lang="fr-CA" sz="1200" b="1" spc="210" dirty="0">
              <a:solidFill>
                <a:srgbClr val="6D6F6E"/>
              </a:solidFill>
              <a:latin typeface="Arial Black" panose="020B0604020202020204" pitchFamily="34" charset="0"/>
              <a:cs typeface="Arial Black" panose="020B0604020202020204" pitchFamily="34" charset="0"/>
            </a:endParaRPr>
          </a:p>
        </p:txBody>
      </p:sp>
      <p:sp>
        <p:nvSpPr>
          <p:cNvPr id="3" name="Subtitle 2">
            <a:extLst>
              <a:ext uri="{FF2B5EF4-FFF2-40B4-BE49-F238E27FC236}">
                <a16:creationId xmlns:a16="http://schemas.microsoft.com/office/drawing/2014/main" id="{4C12C6B5-B311-4484-B795-91AB9333EAB4}"/>
              </a:ext>
            </a:extLst>
          </p:cNvPr>
          <p:cNvSpPr>
            <a:spLocks noGrp="1"/>
          </p:cNvSpPr>
          <p:nvPr>
            <p:ph type="subTitle" idx="1"/>
          </p:nvPr>
        </p:nvSpPr>
        <p:spPr>
          <a:xfrm>
            <a:off x="440387" y="2002322"/>
            <a:ext cx="6918355" cy="4363644"/>
          </a:xfrm>
          <a:solidFill>
            <a:srgbClr val="F2F8EC"/>
          </a:solidFill>
        </p:spPr>
        <p:txBody>
          <a:bodyPr>
            <a:noAutofit/>
          </a:bodyPr>
          <a:lstStyle/>
          <a:p>
            <a:pPr algn="l">
              <a:lnSpc>
                <a:spcPct val="100000"/>
              </a:lnSpc>
              <a:spcAft>
                <a:spcPts val="0"/>
              </a:spcAft>
            </a:pPr>
            <a:r>
              <a:rPr lang="fr-CA" sz="1200" b="1" spc="10" dirty="0">
                <a:solidFill>
                  <a:srgbClr val="7DBC3A"/>
                </a:solidFill>
                <a:latin typeface="Arial" panose="020B0604020202020204" pitchFamily="34" charset="0"/>
                <a:cs typeface="Arial" panose="020B0604020202020204" pitchFamily="34" charset="0"/>
              </a:rPr>
              <a:t>Ce qu’il faut savoir…</a:t>
            </a:r>
          </a:p>
          <a:p>
            <a:pPr algn="l">
              <a:lnSpc>
                <a:spcPct val="150000"/>
              </a:lnSpc>
            </a:pPr>
            <a:r>
              <a:rPr lang="fr-CA" sz="1000" dirty="0">
                <a:solidFill>
                  <a:srgbClr val="6D6F6E"/>
                </a:solidFill>
                <a:latin typeface="Arial" panose="020B0604020202020204" pitchFamily="34" charset="0"/>
                <a:ea typeface="Calibri" panose="020F0502020204030204" pitchFamily="34" charset="0"/>
                <a:cs typeface="Arial" panose="020B0604020202020204" pitchFamily="34" charset="0"/>
              </a:rPr>
              <a:t>Les localisateurs dédiés de fournisseurs de services (LDFS) doivent être approuvés par les propriétaires d’infrastructures souterraines affectées. Pour être approuvé, les LDFS  doivent rencontrer des critères spécifiques tels que définis par les propriétaires d’infrastructures à haut risques (c.à.d. entraînement spécialisé, rapport ‘assurance de qualité, couverture d’assurance, système de gestions des billets, etc.) </a:t>
            </a:r>
          </a:p>
          <a:p>
            <a:pPr algn="l">
              <a:lnSpc>
                <a:spcPct val="150000"/>
              </a:lnSpc>
            </a:pPr>
            <a:r>
              <a:rPr lang="fr-CA" sz="1000" spc="10" dirty="0">
                <a:solidFill>
                  <a:srgbClr val="6D6F6E"/>
                </a:solidFill>
                <a:latin typeface="Arial" panose="020B0604020202020204" pitchFamily="34" charset="0"/>
                <a:cs typeface="Arial" panose="020B0604020202020204" pitchFamily="34" charset="0"/>
              </a:rPr>
              <a:t>Le propriétaire du projet doit soumettre un formulaire d’Avis de demande de localisateur dédié, par projet ou région, à Ontario One Call par courriel à </a:t>
            </a:r>
            <a:r>
              <a:rPr lang="fr-CA" sz="1000" spc="10" dirty="0">
                <a:solidFill>
                  <a:srgbClr val="6D6F6E"/>
                </a:solidFill>
                <a:latin typeface="Arial" panose="020B0604020202020204" pitchFamily="34" charset="0"/>
                <a:cs typeface="Arial" panose="020B0604020202020204" pitchFamily="34" charset="0"/>
                <a:hlinkClick r:id="rId2"/>
              </a:rPr>
              <a:t>DL@OntarioOneCall.ca</a:t>
            </a:r>
            <a:r>
              <a:rPr lang="fr-CA" sz="1000" spc="10" dirty="0">
                <a:solidFill>
                  <a:srgbClr val="6D6F6E"/>
                </a:solidFill>
                <a:latin typeface="Arial" panose="020B0604020202020204" pitchFamily="34" charset="0"/>
                <a:cs typeface="Arial" panose="020B0604020202020204" pitchFamily="34" charset="0"/>
              </a:rPr>
              <a:t> au moins 90 jours avant le début des travaux d’un projet avec localisateur dédié. LDSF et le propriétaire de projet peuvent approcher le propriétaire d’infrastructure souterraines pour des discussions préliminaires avant de soumettre l’avis de demande de LD à Ontario One Call</a:t>
            </a:r>
            <a:r>
              <a:rPr lang="fr-CA" sz="1000" dirty="0">
                <a:solidFill>
                  <a:srgbClr val="6D6F6E"/>
                </a:solidFill>
                <a:latin typeface="Arial" panose="020B0604020202020204" pitchFamily="34" charset="0"/>
                <a:ea typeface="Calibri" panose="020F0502020204030204" pitchFamily="34" charset="0"/>
                <a:cs typeface="Arial" panose="020B0604020202020204" pitchFamily="34" charset="0"/>
              </a:rPr>
              <a:t>. </a:t>
            </a:r>
          </a:p>
          <a:p>
            <a:pPr algn="l">
              <a:lnSpc>
                <a:spcPct val="150000"/>
              </a:lnSpc>
            </a:pPr>
            <a:r>
              <a:rPr lang="fr-CA" sz="1000" spc="10" dirty="0">
                <a:solidFill>
                  <a:srgbClr val="6D6F6E"/>
                </a:solidFill>
                <a:latin typeface="Arial" panose="020B0604020202020204" pitchFamily="34" charset="0"/>
                <a:cs typeface="Arial" panose="020B0604020202020204" pitchFamily="34" charset="0"/>
              </a:rPr>
              <a:t>Les propriétaires d’infrastructures souterraines et les propriétaires de projets ont 10 jours ouvrables après la réception de l’Avis de demande de localisateur dédié pour s’entendre sur le LDSF, le mettre par écrit et fournir les cartes nécessaires. Le propriétaire du projet et les propriétaires d’infrastructures souterraines peuvent négocier des délais supplémentaires si la mise par écrit dépassera le 10 jours ouvrable. </a:t>
            </a:r>
          </a:p>
          <a:p>
            <a:pPr algn="l">
              <a:lnSpc>
                <a:spcPct val="150000"/>
              </a:lnSpc>
            </a:pPr>
            <a:r>
              <a:rPr lang="fr-CA" sz="1000" spc="10" dirty="0">
                <a:solidFill>
                  <a:srgbClr val="6D6F6E"/>
                </a:solidFill>
                <a:latin typeface="Arial" panose="020B0604020202020204" pitchFamily="34" charset="0"/>
                <a:cs typeface="Arial" panose="020B0604020202020204" pitchFamily="34" charset="0"/>
              </a:rPr>
              <a:t>Ontario One Call assignera un formulaire d’autorisation de membre et un # de LD à chaque avis de demande de LD.</a:t>
            </a:r>
          </a:p>
          <a:p>
            <a:pPr algn="l">
              <a:lnSpc>
                <a:spcPct val="150000"/>
              </a:lnSpc>
            </a:pPr>
            <a:r>
              <a:rPr lang="fr-CA" sz="1000" spc="10" dirty="0">
                <a:solidFill>
                  <a:srgbClr val="6D6F6E"/>
                </a:solidFill>
                <a:latin typeface="Arial" panose="020B0604020202020204" pitchFamily="34" charset="0"/>
                <a:cs typeface="Arial" panose="020B0604020202020204" pitchFamily="34" charset="0"/>
              </a:rPr>
              <a:t>Si vous recevez un avis de DL et avez des inquiétudes envers le LDSF choisi, le propriétaire d’infrastructure souterraines devrait aviser Ontario One Call </a:t>
            </a:r>
            <a:r>
              <a:rPr lang="fr-CA" sz="1000" b="1" u="sng" spc="10" dirty="0">
                <a:solidFill>
                  <a:srgbClr val="6D6F6E"/>
                </a:solidFill>
                <a:latin typeface="Arial" panose="020B0604020202020204" pitchFamily="34" charset="0"/>
                <a:cs typeface="Arial" panose="020B0604020202020204" pitchFamily="34" charset="0"/>
              </a:rPr>
              <a:t>immédiatement.</a:t>
            </a:r>
            <a:r>
              <a:rPr lang="fr-CA" sz="1000" spc="10" dirty="0">
                <a:solidFill>
                  <a:srgbClr val="6D6F6E"/>
                </a:solidFill>
                <a:latin typeface="Arial" panose="020B0604020202020204" pitchFamily="34" charset="0"/>
                <a:cs typeface="Arial" panose="020B0604020202020204" pitchFamily="34" charset="0"/>
              </a:rPr>
              <a:t> </a:t>
            </a:r>
            <a:endParaRPr lang="fr-CA" sz="1000" b="1" u="sng" spc="10" dirty="0">
              <a:solidFill>
                <a:srgbClr val="6D6F6E"/>
              </a:solidFill>
              <a:latin typeface="Arial" panose="020B0604020202020204" pitchFamily="34" charset="0"/>
              <a:cs typeface="Arial" panose="020B0604020202020204" pitchFamily="34" charset="0"/>
            </a:endParaRPr>
          </a:p>
        </p:txBody>
      </p:sp>
      <p:sp>
        <p:nvSpPr>
          <p:cNvPr id="8" name="Subtitle 2">
            <a:extLst>
              <a:ext uri="{FF2B5EF4-FFF2-40B4-BE49-F238E27FC236}">
                <a16:creationId xmlns:a16="http://schemas.microsoft.com/office/drawing/2014/main" id="{5EA2CFB9-9652-4838-A7FA-0E3572B4EC65}"/>
              </a:ext>
            </a:extLst>
          </p:cNvPr>
          <p:cNvSpPr txBox="1">
            <a:spLocks/>
          </p:cNvSpPr>
          <p:nvPr/>
        </p:nvSpPr>
        <p:spPr>
          <a:xfrm>
            <a:off x="440388" y="6497077"/>
            <a:ext cx="6918353" cy="2232610"/>
          </a:xfrm>
          <a:prstGeom prst="rect">
            <a:avLst/>
          </a:prstGeom>
          <a:solidFill>
            <a:srgbClr val="F2F8EC"/>
          </a:solidFill>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algn="l">
              <a:lnSpc>
                <a:spcPct val="130000"/>
              </a:lnSpc>
            </a:pPr>
            <a:r>
              <a:rPr lang="fr-CA" sz="1200" b="1" spc="10" dirty="0">
                <a:solidFill>
                  <a:srgbClr val="7DBC3A"/>
                </a:solidFill>
                <a:latin typeface="Arial" panose="020B0604020202020204" pitchFamily="34" charset="0"/>
                <a:cs typeface="Arial" panose="020B0604020202020204" pitchFamily="34" charset="0"/>
              </a:rPr>
              <a:t>Où trouver les ressources?</a:t>
            </a:r>
          </a:p>
          <a:p>
            <a:pPr marL="72000" algn="l">
              <a:lnSpc>
                <a:spcPct val="130000"/>
              </a:lnSpc>
            </a:pPr>
            <a:r>
              <a:rPr lang="fr-CA" sz="1000" dirty="0">
                <a:solidFill>
                  <a:srgbClr val="6D6F6E"/>
                </a:solidFill>
                <a:latin typeface="Arial" panose="020B0604020202020204" pitchFamily="34" charset="0"/>
                <a:ea typeface="Calibri" panose="020F0502020204030204" pitchFamily="34" charset="0"/>
                <a:cs typeface="Arial" panose="020B0604020202020204" pitchFamily="34" charset="0"/>
              </a:rPr>
              <a:t>L’équipe de localisateur dédié de Ontario One Call est la liaison entre les propriétaires de projets, les propriétaires d’infrastructures souterraines et les localisateurs dédiés de fournisseurs de service. Vous pouvez communiquer avec l’équipe au </a:t>
            </a:r>
            <a:r>
              <a:rPr lang="fr-CA" sz="1000" dirty="0">
                <a:solidFill>
                  <a:srgbClr val="6D6F6E"/>
                </a:solidFill>
                <a:latin typeface="Arial" panose="020B0604020202020204" pitchFamily="34" charset="0"/>
                <a:ea typeface="Calibri" panose="020F0502020204030204" pitchFamily="34" charset="0"/>
                <a:cs typeface="Arial" panose="020B0604020202020204" pitchFamily="34" charset="0"/>
                <a:hlinkClick r:id="rId2"/>
              </a:rPr>
              <a:t>DL@OntarioOneCall.ca</a:t>
            </a:r>
            <a:r>
              <a:rPr lang="fr-CA" sz="1000" dirty="0">
                <a:solidFill>
                  <a:srgbClr val="6D6F6E"/>
                </a:solidFill>
                <a:latin typeface="Arial" panose="020B0604020202020204" pitchFamily="34" charset="0"/>
                <a:ea typeface="Calibri" panose="020F0502020204030204" pitchFamily="34" charset="0"/>
                <a:cs typeface="Arial" panose="020B0604020202020204" pitchFamily="34" charset="0"/>
              </a:rPr>
              <a:t> ou 1-844-257-9490 poste 8221.</a:t>
            </a:r>
          </a:p>
          <a:p>
            <a:pPr marL="72000" algn="l">
              <a:lnSpc>
                <a:spcPct val="130000"/>
              </a:lnSpc>
            </a:pPr>
            <a:r>
              <a:rPr lang="fr-CA" sz="1000" dirty="0">
                <a:solidFill>
                  <a:srgbClr val="6D6F6E"/>
                </a:solidFill>
                <a:latin typeface="Arial" panose="020B0604020202020204" pitchFamily="34" charset="0"/>
                <a:cs typeface="Arial" panose="020B0604020202020204" pitchFamily="34" charset="0"/>
              </a:rPr>
              <a:t>Les mises à jour de localisateur dédié se trouvent sur le site internet : Ressources de localisateur dédié – Propriétaires d</a:t>
            </a:r>
            <a:r>
              <a:rPr lang="fr-CA" sz="1000" dirty="0">
                <a:solidFill>
                  <a:srgbClr val="6D6F6E"/>
                </a:solidFill>
                <a:latin typeface="Arial" panose="020B0604020202020204" pitchFamily="34" charset="0"/>
                <a:cs typeface="Arial" panose="020B0604020202020204" pitchFamily="34" charset="0"/>
                <a:hlinkClick r:id="rId3"/>
              </a:rPr>
              <a:t>’infrastructures souterraines</a:t>
            </a:r>
            <a:r>
              <a:rPr lang="fr-CA" sz="1000" dirty="0">
                <a:latin typeface="Arial" panose="020B0604020202020204" pitchFamily="34" charset="0"/>
                <a:cs typeface="Arial" panose="020B0604020202020204" pitchFamily="34" charset="0"/>
                <a:hlinkClick r:id="rId3"/>
              </a:rPr>
              <a:t> </a:t>
            </a:r>
            <a:r>
              <a:rPr lang="fr-CA" sz="1000" dirty="0">
                <a:latin typeface="Arial" panose="020B0604020202020204" pitchFamily="34" charset="0"/>
                <a:cs typeface="Arial" panose="020B0604020202020204" pitchFamily="34" charset="0"/>
              </a:rPr>
              <a:t> </a:t>
            </a:r>
            <a:r>
              <a:rPr lang="fr-CA" sz="1000" dirty="0">
                <a:solidFill>
                  <a:srgbClr val="FF0000"/>
                </a:solidFill>
                <a:latin typeface="Arial" panose="020B0604020202020204" pitchFamily="34" charset="0"/>
                <a:cs typeface="Arial" panose="020B0604020202020204" pitchFamily="34" charset="0"/>
              </a:rPr>
              <a:t>(LINK TO FRENCH)</a:t>
            </a:r>
            <a:endParaRPr lang="fr-CA" sz="1000" spc="10" dirty="0">
              <a:solidFill>
                <a:srgbClr val="FF0000"/>
              </a:solidFill>
              <a:latin typeface="Arial" panose="020B0604020202020204" pitchFamily="34" charset="0"/>
              <a:cs typeface="Arial" panose="020B0604020202020204" pitchFamily="34" charset="0"/>
            </a:endParaRPr>
          </a:p>
          <a:p>
            <a:pPr marL="72000" algn="l">
              <a:lnSpc>
                <a:spcPct val="130000"/>
              </a:lnSpc>
            </a:pPr>
            <a:r>
              <a:rPr lang="fr-CA" sz="1000" spc="10" dirty="0">
                <a:solidFill>
                  <a:srgbClr val="6D6F6E"/>
                </a:solidFill>
                <a:latin typeface="Arial" panose="020B0604020202020204" pitchFamily="34" charset="0"/>
                <a:cs typeface="Arial" panose="020B0604020202020204" pitchFamily="34" charset="0"/>
                <a:hlinkClick r:id="rId4"/>
              </a:rPr>
              <a:t>Système d'information sur les infrastructures souterraines en Ontario </a:t>
            </a:r>
            <a:r>
              <a:rPr lang="fr-CA" sz="1000" spc="10" dirty="0">
                <a:solidFill>
                  <a:srgbClr val="6D6F6E"/>
                </a:solidFill>
                <a:latin typeface="Arial" panose="020B0604020202020204" pitchFamily="34" charset="0"/>
                <a:cs typeface="Arial" panose="020B0604020202020204" pitchFamily="34" charset="0"/>
              </a:rPr>
              <a:t>(LOI SIISO).</a:t>
            </a:r>
          </a:p>
          <a:p>
            <a:pPr marL="72000" algn="l">
              <a:lnSpc>
                <a:spcPct val="130000"/>
              </a:lnSpc>
            </a:pPr>
            <a:r>
              <a:rPr lang="fr-CA" sz="1000" spc="10" dirty="0">
                <a:solidFill>
                  <a:srgbClr val="6D6F6E"/>
                </a:solidFill>
                <a:latin typeface="Arial" panose="020B0604020202020204" pitchFamily="34" charset="0"/>
                <a:cs typeface="Arial" panose="020B0604020202020204" pitchFamily="34" charset="0"/>
              </a:rPr>
              <a:t>Cliquez </a:t>
            </a:r>
            <a:r>
              <a:rPr lang="fr-CA" sz="1000" spc="10" dirty="0">
                <a:latin typeface="Arial" panose="020B0604020202020204" pitchFamily="34" charset="0"/>
                <a:cs typeface="Arial" panose="020B0604020202020204" pitchFamily="34" charset="0"/>
              </a:rPr>
              <a:t>ici()LINK)()() </a:t>
            </a:r>
            <a:r>
              <a:rPr lang="fr-CA" sz="1000" spc="10" dirty="0">
                <a:solidFill>
                  <a:srgbClr val="6D6F6E"/>
                </a:solidFill>
                <a:latin typeface="Arial" panose="020B0604020202020204" pitchFamily="34" charset="0"/>
                <a:cs typeface="Arial" panose="020B0604020202020204" pitchFamily="34" charset="0"/>
              </a:rPr>
              <a:t>pour être sur la liste d’envoi de l’infolettre des localisateurs dédiés.  </a:t>
            </a:r>
          </a:p>
          <a:p>
            <a:pPr marL="72000" algn="l">
              <a:lnSpc>
                <a:spcPct val="130000"/>
              </a:lnSpc>
            </a:pPr>
            <a:br>
              <a:rPr lang="fr-CA" sz="800" spc="10" dirty="0">
                <a:solidFill>
                  <a:srgbClr val="7DBC3A"/>
                </a:solidFill>
                <a:latin typeface="Arial" panose="020B0604020202020204" pitchFamily="34" charset="0"/>
                <a:cs typeface="Arial" panose="020B0604020202020204" pitchFamily="34" charset="0"/>
              </a:rPr>
            </a:br>
            <a:r>
              <a:rPr lang="fr-CA" sz="800" spc="10" dirty="0">
                <a:solidFill>
                  <a:srgbClr val="6D6F6E"/>
                </a:solidFill>
                <a:latin typeface="Arial" panose="020B0604020202020204" pitchFamily="34" charset="0"/>
                <a:cs typeface="Arial" panose="020B0604020202020204" pitchFamily="34" charset="0"/>
              </a:rPr>
              <a:t> </a:t>
            </a:r>
          </a:p>
        </p:txBody>
      </p:sp>
      <p:sp>
        <p:nvSpPr>
          <p:cNvPr id="4" name="Footer Placeholder 3"/>
          <p:cNvSpPr>
            <a:spLocks noGrp="1"/>
          </p:cNvSpPr>
          <p:nvPr>
            <p:ph type="ftr" sz="quarter" idx="11"/>
          </p:nvPr>
        </p:nvSpPr>
        <p:spPr>
          <a:xfrm>
            <a:off x="1359673" y="9271221"/>
            <a:ext cx="4778733" cy="586945"/>
          </a:xfrm>
        </p:spPr>
        <p:txBody>
          <a:bodyPr/>
          <a:lstStyle/>
          <a:p>
            <a:r>
              <a:rPr lang="fr-CA" dirty="0">
                <a:solidFill>
                  <a:schemeClr val="tx1"/>
                </a:solidFill>
              </a:rPr>
              <a:t>Version 2.1 </a:t>
            </a:r>
          </a:p>
          <a:p>
            <a:r>
              <a:rPr lang="fr-CA" dirty="0">
                <a:solidFill>
                  <a:schemeClr val="tx1"/>
                </a:solidFill>
              </a:rPr>
              <a:t>Veuillez-vous assurer que vous utilisez la plus récente version de ce document  disponible à https://ontarioonecall.ca/dl</a:t>
            </a:r>
          </a:p>
        </p:txBody>
      </p:sp>
      <p:sp>
        <p:nvSpPr>
          <p:cNvPr id="6" name="TextBox 4">
            <a:extLst>
              <a:ext uri="{FF2B5EF4-FFF2-40B4-BE49-F238E27FC236}">
                <a16:creationId xmlns:a16="http://schemas.microsoft.com/office/drawing/2014/main" id="{3EE43911-36EF-6D7C-9DF1-55C48AC49873}"/>
              </a:ext>
            </a:extLst>
          </p:cNvPr>
          <p:cNvSpPr txBox="1"/>
          <p:nvPr/>
        </p:nvSpPr>
        <p:spPr>
          <a:xfrm>
            <a:off x="440387" y="1199552"/>
            <a:ext cx="6918354" cy="671659"/>
          </a:xfrm>
          <a:prstGeom prst="rect">
            <a:avLst/>
          </a:prstGeom>
          <a:noFill/>
        </p:spPr>
        <p:txBody>
          <a:bodyPr wrap="square" rtlCol="0">
            <a:spAutoFit/>
          </a:bodyPr>
          <a:lstStyle/>
          <a:p>
            <a:pPr marL="72000" lvl="0">
              <a:lnSpc>
                <a:spcPct val="130000"/>
              </a:lnSpc>
            </a:pPr>
            <a:r>
              <a:rPr lang="fr-CA" sz="1000" spc="10" dirty="0">
                <a:solidFill>
                  <a:srgbClr val="6D6F6E"/>
                </a:solidFill>
                <a:latin typeface="Arial" panose="020B0604020202020204" pitchFamily="34" charset="0"/>
                <a:cs typeface="Arial" panose="020B0604020202020204" pitchFamily="34" charset="0"/>
              </a:rPr>
              <a:t>Cette information est dirigée vers les propriétaires d’infrastructures souterraines et pourrais ne pas inclure de l’information pour les autres parties. Vous pourrez trouver les Meilleures pratiques pour les </a:t>
            </a:r>
            <a:r>
              <a:rPr lang="fr-CA" sz="1000" spc="10" dirty="0">
                <a:solidFill>
                  <a:srgbClr val="FF0000"/>
                </a:solidFill>
                <a:latin typeface="Arial" panose="020B0604020202020204" pitchFamily="34" charset="0"/>
                <a:cs typeface="Arial" panose="020B0604020202020204" pitchFamily="34" charset="0"/>
              </a:rPr>
              <a:t>Responsables d’excavation</a:t>
            </a:r>
            <a:r>
              <a:rPr lang="fr-CA" sz="1000" spc="10" dirty="0">
                <a:solidFill>
                  <a:srgbClr val="6D6F6E"/>
                </a:solidFill>
                <a:latin typeface="Arial" panose="020B0604020202020204" pitchFamily="34" charset="0"/>
                <a:cs typeface="Arial" panose="020B0604020202020204" pitchFamily="34" charset="0"/>
              </a:rPr>
              <a:t> et des </a:t>
            </a:r>
            <a:r>
              <a:rPr lang="fr-CA" sz="1000" spc="10" dirty="0">
                <a:solidFill>
                  <a:srgbClr val="FF0000"/>
                </a:solidFill>
                <a:latin typeface="Arial" panose="020B0604020202020204" pitchFamily="34" charset="0"/>
                <a:cs typeface="Arial" panose="020B0604020202020204" pitchFamily="34" charset="0"/>
              </a:rPr>
              <a:t>propriétaires de projet  </a:t>
            </a:r>
            <a:r>
              <a:rPr lang="fr-CA" sz="1000" spc="10" dirty="0">
                <a:solidFill>
                  <a:srgbClr val="6D6F6E"/>
                </a:solidFill>
                <a:latin typeface="Arial" panose="020B0604020202020204" pitchFamily="34" charset="0"/>
                <a:cs typeface="Arial" panose="020B0604020202020204" pitchFamily="34" charset="0"/>
              </a:rPr>
              <a:t>sur notre site web:</a:t>
            </a:r>
            <a:r>
              <a:rPr lang="fr-CA" sz="1000" spc="10" dirty="0">
                <a:latin typeface="Arial" panose="020B0604020202020204" pitchFamily="34" charset="0"/>
                <a:cs typeface="Arial" panose="020B0604020202020204" pitchFamily="34" charset="0"/>
              </a:rPr>
              <a:t> </a:t>
            </a:r>
            <a:r>
              <a:rPr lang="fr-CA" sz="1000" spc="10" dirty="0">
                <a:solidFill>
                  <a:srgbClr val="6D6F6E"/>
                </a:solidFill>
                <a:latin typeface="Arial" panose="020B0604020202020204" pitchFamily="34" charset="0"/>
                <a:cs typeface="Arial" panose="020B0604020202020204" pitchFamily="34" charset="0"/>
                <a:hlinkClick r:id="rId5"/>
              </a:rPr>
              <a:t>https://ontarioonecall.ca/dl/</a:t>
            </a:r>
            <a:r>
              <a:rPr lang="fr-CA" sz="1000" spc="10" dirty="0">
                <a:solidFill>
                  <a:srgbClr val="6D6F6E"/>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96682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327DE87-863A-3711-CB7B-ECA1907FF361}"/>
              </a:ext>
            </a:extLst>
          </p:cNvPr>
          <p:cNvSpPr>
            <a:spLocks noGrp="1"/>
          </p:cNvSpPr>
          <p:nvPr>
            <p:ph type="ftr" sz="quarter" idx="11"/>
          </p:nvPr>
        </p:nvSpPr>
        <p:spPr>
          <a:xfrm>
            <a:off x="1431235" y="9322649"/>
            <a:ext cx="4712389" cy="535517"/>
          </a:xfrm>
        </p:spPr>
        <p:txBody>
          <a:bodyPr/>
          <a:lstStyle/>
          <a:p>
            <a:r>
              <a:rPr lang="fr-CA" dirty="0">
                <a:solidFill>
                  <a:schemeClr val="tx1"/>
                </a:solidFill>
              </a:rPr>
              <a:t>Version 2.1  </a:t>
            </a:r>
          </a:p>
          <a:p>
            <a:r>
              <a:rPr lang="fr-CA" dirty="0">
                <a:solidFill>
                  <a:schemeClr val="tx1"/>
                </a:solidFill>
              </a:rPr>
              <a:t>Veuillez-vous assurer que vous utilisez la plus récente version de ce document  disponible à https://ontarioonecall.ca/dl</a:t>
            </a:r>
          </a:p>
        </p:txBody>
      </p:sp>
      <p:sp>
        <p:nvSpPr>
          <p:cNvPr id="5" name="Subtitle 2">
            <a:extLst>
              <a:ext uri="{FF2B5EF4-FFF2-40B4-BE49-F238E27FC236}">
                <a16:creationId xmlns:a16="http://schemas.microsoft.com/office/drawing/2014/main" id="{D755C3C8-350F-D334-D826-A75A0ED2A4C5}"/>
              </a:ext>
            </a:extLst>
          </p:cNvPr>
          <p:cNvSpPr txBox="1">
            <a:spLocks/>
          </p:cNvSpPr>
          <p:nvPr/>
        </p:nvSpPr>
        <p:spPr>
          <a:xfrm>
            <a:off x="304800" y="4074859"/>
            <a:ext cx="7116571" cy="5304273"/>
          </a:xfrm>
          <a:prstGeom prst="rect">
            <a:avLst/>
          </a:prstGeom>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algn="l">
              <a:lnSpc>
                <a:spcPct val="120000"/>
              </a:lnSpc>
            </a:pPr>
            <a:r>
              <a:rPr lang="fr-CA" sz="1200" b="1" dirty="0">
                <a:solidFill>
                  <a:srgbClr val="7DBC3A"/>
                </a:solidFill>
                <a:latin typeface="Arial" panose="020B0604020202020204" pitchFamily="34" charset="0"/>
                <a:cs typeface="Arial" panose="020B0604020202020204" pitchFamily="34" charset="0"/>
              </a:rPr>
              <a:t>Nos recommandations de Meilleures pratiques:</a:t>
            </a:r>
            <a:endParaRPr lang="fr-CA" sz="1200" dirty="0">
              <a:solidFill>
                <a:srgbClr val="6D6F6E"/>
              </a:solidFill>
              <a:latin typeface="Arial" panose="020B0604020202020204" pitchFamily="34" charset="0"/>
              <a:cs typeface="Arial" panose="020B0604020202020204" pitchFamily="34" charset="0"/>
            </a:endParaRP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Assurez-vous que le contact LD de votre organisation est à jour sur votre formulaire d’instruction.</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Révisez la Loi </a:t>
            </a:r>
            <a:r>
              <a:rPr lang="fr-CA" sz="1000" spc="10" dirty="0">
                <a:solidFill>
                  <a:srgbClr val="6D6F6E"/>
                </a:solidFill>
                <a:latin typeface="Arial" panose="020B0604020202020204" pitchFamily="34" charset="0"/>
                <a:cs typeface="Arial" panose="020B0604020202020204" pitchFamily="34" charset="0"/>
                <a:hlinkClick r:id="rId2"/>
              </a:rPr>
              <a:t>Système d'information sur les infrastructures souterraines en Ontario </a:t>
            </a:r>
            <a:r>
              <a:rPr lang="fr-CA" sz="1000" spc="10" dirty="0">
                <a:solidFill>
                  <a:srgbClr val="6D6F6E"/>
                </a:solidFill>
                <a:latin typeface="Arial" panose="020B0604020202020204" pitchFamily="34" charset="0"/>
                <a:cs typeface="Arial" panose="020B0604020202020204" pitchFamily="34" charset="0"/>
              </a:rPr>
              <a:t>(</a:t>
            </a:r>
            <a:r>
              <a:rPr kumimoji="0" lang="fr-CA" sz="1000" b="0" i="0" u="none" strike="noStrike" kern="1200" cap="none" spc="0" normalizeH="0" baseline="0" noProof="0" dirty="0">
                <a:ln>
                  <a:noFill/>
                </a:ln>
                <a:solidFill>
                  <a:srgbClr val="6D6F6E"/>
                </a:solidFill>
                <a:effectLst/>
                <a:uLnTx/>
                <a:uFillTx/>
                <a:latin typeface="Arial" panose="020B0604020202020204" pitchFamily="34" charset="0"/>
                <a:ea typeface="+mn-ea"/>
                <a:cs typeface="Arial" panose="020B0604020202020204" pitchFamily="34" charset="0"/>
              </a:rPr>
              <a:t>SIISO) </a:t>
            </a:r>
            <a:r>
              <a:rPr lang="fr-CA" sz="1000" spc="10" dirty="0">
                <a:solidFill>
                  <a:srgbClr val="6D6F6E"/>
                </a:solidFill>
                <a:latin typeface="Arial" panose="020B0604020202020204" pitchFamily="34" charset="0"/>
                <a:cs typeface="Arial" panose="020B0604020202020204" pitchFamily="34" charset="0"/>
              </a:rPr>
              <a:t>et ce qui est exigé de vous comme propriétaire d’infrastructure souterraine dans le processus.</a:t>
            </a:r>
            <a:endParaRPr lang="fr-CA" sz="1000" dirty="0">
              <a:solidFill>
                <a:srgbClr val="6D6F6E"/>
              </a:solidFill>
              <a:latin typeface="Arial" panose="020B0604020202020204" pitchFamily="34" charset="0"/>
              <a:cs typeface="Arial" panose="020B0604020202020204" pitchFamily="34" charset="0"/>
            </a:endParaRP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Entendez-vous par écrit avec le propriétaire de projet et le Localisateur dédié à l’intérieur de 10 jours ouvrables après avoir reçu l’avis de LD. Vous et le propriétaire de projet pouvez négocier </a:t>
            </a:r>
            <a:r>
              <a:rPr lang="fr-CA" sz="1000" spc="10" dirty="0">
                <a:solidFill>
                  <a:srgbClr val="6D6F6E"/>
                </a:solidFill>
                <a:latin typeface="Arial" panose="020B0604020202020204" pitchFamily="34" charset="0"/>
                <a:cs typeface="Arial" panose="020B0604020202020204" pitchFamily="34" charset="0"/>
              </a:rPr>
              <a:t>des délais supplémentaires si la mise par écrit dépassera le 10 jours ouvrable. </a:t>
            </a:r>
          </a:p>
          <a:p>
            <a:pPr marL="285750" indent="-285750" algn="l">
              <a:lnSpc>
                <a:spcPct val="120000"/>
              </a:lnSpc>
              <a:buFont typeface="Wingdings" panose="05000000000000000000" pitchFamily="2" charset="2"/>
              <a:buChar char="ü"/>
            </a:pPr>
            <a:r>
              <a:rPr lang="fr-CA" sz="1000" spc="10" dirty="0">
                <a:solidFill>
                  <a:srgbClr val="6D6F6E"/>
                </a:solidFill>
                <a:latin typeface="Arial" panose="020B0604020202020204" pitchFamily="34" charset="0"/>
                <a:cs typeface="Arial" panose="020B0604020202020204" pitchFamily="34" charset="0"/>
              </a:rPr>
              <a:t>Assurez-vous que vos cartes sont à jour et peuvent être partagées avec le LDSF</a:t>
            </a:r>
            <a:r>
              <a:rPr lang="fr-CA" sz="1000" dirty="0">
                <a:solidFill>
                  <a:srgbClr val="6D6F6E"/>
                </a:solidFill>
                <a:latin typeface="Arial" panose="020B0604020202020204" pitchFamily="34" charset="0"/>
                <a:cs typeface="Arial" panose="020B0604020202020204" pitchFamily="34" charset="0"/>
              </a:rPr>
              <a:t>.</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Sachez ce qui est exigé concernant la localisation de vos infrastructures.</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Bien que ce ne soit pas demandé par la Loi SIISO, Ontario One Call recommande que les propriétaires d’infrastructures souterraines aient une entente avec les contracteurs qui effectuent des localisations pour eux. </a:t>
            </a:r>
          </a:p>
          <a:p>
            <a:pPr marL="285750" indent="-285750" algn="l">
              <a:lnSpc>
                <a:spcPct val="12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Travaillez avec le LDSF pour développer un processus de développement et y inclure les détails dans votre entente.</a:t>
            </a:r>
          </a:p>
          <a:p>
            <a:pPr marL="285750" indent="-285750" algn="l">
              <a:lnSpc>
                <a:spcPct val="15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Conservez une ligne de communication ouverte avec Ontario One Call, le propriétaire du projet et le LDSF.</a:t>
            </a:r>
          </a:p>
          <a:p>
            <a:pPr marL="285750" indent="-285750" algn="l">
              <a:lnSpc>
                <a:spcPct val="150000"/>
              </a:lnSpc>
              <a:buFont typeface="Wingdings" panose="05000000000000000000" pitchFamily="2" charset="2"/>
              <a:buChar char="ü"/>
            </a:pPr>
            <a:r>
              <a:rPr lang="fr-CA" sz="1000" dirty="0">
                <a:solidFill>
                  <a:srgbClr val="6D6F6E"/>
                </a:solidFill>
                <a:latin typeface="Arial" panose="020B0604020202020204" pitchFamily="34" charset="0"/>
                <a:cs typeface="Arial" panose="020B0604020202020204" pitchFamily="34" charset="0"/>
              </a:rPr>
              <a:t>Inclure l’équipe de localisateur dédié de Ontario One Call (cc: </a:t>
            </a:r>
            <a:r>
              <a:rPr lang="fr-CA" sz="1000" dirty="0">
                <a:solidFill>
                  <a:srgbClr val="6D6F6E"/>
                </a:solidFill>
                <a:latin typeface="Arial" panose="020B0604020202020204" pitchFamily="34" charset="0"/>
                <a:cs typeface="Arial" panose="020B0604020202020204" pitchFamily="34" charset="0"/>
                <a:hlinkClick r:id="rId3"/>
              </a:rPr>
              <a:t>DL@OntarioOneCall.ca</a:t>
            </a:r>
            <a:r>
              <a:rPr lang="fr-CA" sz="1000" dirty="0">
                <a:solidFill>
                  <a:srgbClr val="6D6F6E"/>
                </a:solidFill>
                <a:latin typeface="Arial" panose="020B0604020202020204" pitchFamily="34" charset="0"/>
                <a:cs typeface="Arial" panose="020B0604020202020204" pitchFamily="34" charset="0"/>
              </a:rPr>
              <a:t>) lorsque vous: </a:t>
            </a:r>
          </a:p>
          <a:p>
            <a:pPr marL="674370" lvl="1" indent="-285750" algn="l">
              <a:lnSpc>
                <a:spcPct val="200000"/>
              </a:lnSpc>
              <a:buFont typeface="Wingdings" panose="05000000000000000000" pitchFamily="2" charset="2"/>
              <a:buChar char="q"/>
            </a:pPr>
            <a:r>
              <a:rPr lang="fr-CA" sz="1000" dirty="0">
                <a:solidFill>
                  <a:srgbClr val="6D6F6E"/>
                </a:solidFill>
                <a:latin typeface="Arial" panose="020B0604020202020204" pitchFamily="34" charset="0"/>
                <a:cs typeface="Arial" panose="020B0604020202020204" pitchFamily="34" charset="0"/>
              </a:rPr>
              <a:t>Avez une entente par écrit sur un LDSF avec le propriétaire de projet</a:t>
            </a:r>
          </a:p>
          <a:p>
            <a:pPr marL="674370" lvl="1" indent="-285750" algn="l">
              <a:lnSpc>
                <a:spcPct val="120000"/>
              </a:lnSpc>
              <a:buFont typeface="Wingdings" panose="05000000000000000000" pitchFamily="2" charset="2"/>
              <a:buChar char="q"/>
            </a:pPr>
            <a:r>
              <a:rPr lang="fr-CA" sz="1000" dirty="0">
                <a:solidFill>
                  <a:srgbClr val="6D6F6E"/>
                </a:solidFill>
                <a:latin typeface="Arial" panose="020B0604020202020204" pitchFamily="34" charset="0"/>
                <a:cs typeface="Arial" panose="020B0604020202020204" pitchFamily="34" charset="0"/>
              </a:rPr>
              <a:t>Fournissez une carte au LDSF </a:t>
            </a:r>
          </a:p>
          <a:p>
            <a:pPr marL="674370" lvl="1" indent="-285750" algn="l">
              <a:lnSpc>
                <a:spcPct val="120000"/>
              </a:lnSpc>
              <a:buFont typeface="Wingdings" panose="05000000000000000000" pitchFamily="2" charset="2"/>
              <a:buChar char="q"/>
            </a:pPr>
            <a:r>
              <a:rPr lang="fr-CA" sz="1000" dirty="0">
                <a:solidFill>
                  <a:srgbClr val="6D6F6E"/>
                </a:solidFill>
                <a:latin typeface="Arial" panose="020B0604020202020204" pitchFamily="34" charset="0"/>
                <a:cs typeface="Arial" panose="020B0604020202020204" pitchFamily="34" charset="0"/>
              </a:rPr>
              <a:t>Lorsque le LDSF est prêt à faire une localisation pour vous, retournez le formulaire MA signé permettant la suppression de vos codes de station affectés.</a:t>
            </a:r>
            <a:endParaRPr lang="fr-CA" sz="800" dirty="0">
              <a:solidFill>
                <a:srgbClr val="6D6F6E"/>
              </a:solidFill>
              <a:latin typeface="Arial" panose="020B0604020202020204" pitchFamily="34" charset="0"/>
              <a:cs typeface="Arial" panose="020B0604020202020204" pitchFamily="34" charset="0"/>
            </a:endParaRPr>
          </a:p>
        </p:txBody>
      </p:sp>
      <p:sp>
        <p:nvSpPr>
          <p:cNvPr id="6" name="Subtitle 2">
            <a:extLst>
              <a:ext uri="{FF2B5EF4-FFF2-40B4-BE49-F238E27FC236}">
                <a16:creationId xmlns:a16="http://schemas.microsoft.com/office/drawing/2014/main" id="{1FE927D3-8588-466B-9EF1-9DE6F5E9D52A}"/>
              </a:ext>
            </a:extLst>
          </p:cNvPr>
          <p:cNvSpPr txBox="1">
            <a:spLocks/>
          </p:cNvSpPr>
          <p:nvPr/>
        </p:nvSpPr>
        <p:spPr>
          <a:xfrm>
            <a:off x="351029" y="1811254"/>
            <a:ext cx="6919560" cy="2325798"/>
          </a:xfrm>
          <a:prstGeom prst="rect">
            <a:avLst/>
          </a:prstGeom>
          <a:solidFill>
            <a:srgbClr val="F2F8EC"/>
          </a:solidFill>
        </p:spPr>
        <p:txBody>
          <a:bodyPr vert="horz" lIns="91440" tIns="45720" rIns="91440" bIns="45720" rtlCol="0">
            <a:noAutofit/>
          </a:bodyPr>
          <a:lstStyle>
            <a:lvl1pPr marL="0" indent="0" algn="ctr" defTabSz="777240" rtl="0" eaLnBrk="1" latinLnBrk="0" hangingPunct="1">
              <a:lnSpc>
                <a:spcPct val="90000"/>
              </a:lnSpc>
              <a:spcBef>
                <a:spcPts val="850"/>
              </a:spcBef>
              <a:buFont typeface="Arial" panose="020B0604020202020204" pitchFamily="34" charset="0"/>
              <a:buNone/>
              <a:defRPr sz="2040" kern="1200">
                <a:solidFill>
                  <a:schemeClr val="tx1"/>
                </a:solidFill>
                <a:latin typeface="+mn-lt"/>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pPr marL="72000" algn="l">
              <a:lnSpc>
                <a:spcPct val="130000"/>
              </a:lnSpc>
            </a:pPr>
            <a:r>
              <a:rPr lang="fr-CA" sz="1200" b="1" spc="10" dirty="0">
                <a:solidFill>
                  <a:srgbClr val="7DBC3A"/>
                </a:solidFill>
                <a:latin typeface="Arial" panose="020B0604020202020204" pitchFamily="34" charset="0"/>
                <a:cs typeface="Arial" panose="020B0604020202020204" pitchFamily="34" charset="0"/>
              </a:rPr>
              <a:t>Avantages d’un Localisateur dédié pour le propriétaire d’infrastructure souterraine</a:t>
            </a:r>
            <a:endParaRPr lang="fr-CA" sz="1200" spc="10" dirty="0">
              <a:solidFill>
                <a:srgbClr val="7DBC3A"/>
              </a:solidFill>
              <a:latin typeface="Arial" panose="020B0604020202020204" pitchFamily="34" charset="0"/>
              <a:cs typeface="Arial" panose="020B0604020202020204" pitchFamily="34" charset="0"/>
            </a:endParaRPr>
          </a:p>
          <a:p>
            <a:pPr marL="72000" algn="l">
              <a:lnSpc>
                <a:spcPct val="150000"/>
              </a:lnSpc>
            </a:pPr>
            <a:r>
              <a:rPr lang="fr-CA" sz="1000" spc="10" dirty="0">
                <a:solidFill>
                  <a:srgbClr val="6D6F6E"/>
                </a:solidFill>
                <a:latin typeface="Arial" panose="020B0604020202020204" pitchFamily="34" charset="0"/>
                <a:cs typeface="Arial" panose="020B0604020202020204" pitchFamily="34" charset="0"/>
              </a:rPr>
              <a:t>Le modèle de localisateur dédié élimine des demandes de projet provenant du public ce qui libère vos ressources afin de compléter des localisations standards en 5 jours.</a:t>
            </a:r>
          </a:p>
          <a:p>
            <a:pPr marL="72000" algn="l">
              <a:lnSpc>
                <a:spcPct val="150000"/>
              </a:lnSpc>
            </a:pPr>
            <a:r>
              <a:rPr lang="fr-CA" sz="1000" spc="10" dirty="0">
                <a:solidFill>
                  <a:srgbClr val="6D6F6E"/>
                </a:solidFill>
                <a:latin typeface="Arial" panose="020B0604020202020204" pitchFamily="34" charset="0"/>
                <a:cs typeface="Arial" panose="020B0604020202020204" pitchFamily="34" charset="0"/>
              </a:rPr>
              <a:t>Les propriétaires d’infrastructures souterraines estiment que le modèle de LD encourage un lieu de travail/creusage sécuritaire, efficace, avec la livraison sécuritaire des localisations et marques quand et lorsqu’elles sont nécessaires.  </a:t>
            </a:r>
          </a:p>
          <a:p>
            <a:pPr marL="72000" algn="l">
              <a:lnSpc>
                <a:spcPct val="150000"/>
              </a:lnSpc>
            </a:pPr>
            <a:r>
              <a:rPr lang="fr-CA" sz="1000" spc="10" dirty="0">
                <a:solidFill>
                  <a:srgbClr val="6D6F6E"/>
                </a:solidFill>
                <a:latin typeface="Arial" panose="020B0604020202020204" pitchFamily="34" charset="0"/>
                <a:cs typeface="Arial" panose="020B0604020202020204" pitchFamily="34" charset="0"/>
              </a:rPr>
              <a:t>Les propriétaires d’infrastructures souterraines peuvent profiter de l’occasion pour améliorer leurs cartes en relocalisant les fonds normalement dépensés à fournir à des localisations aux améliorations de cartes.</a:t>
            </a:r>
          </a:p>
        </p:txBody>
      </p:sp>
      <p:sp>
        <p:nvSpPr>
          <p:cNvPr id="3" name="TextBox 2">
            <a:extLst>
              <a:ext uri="{FF2B5EF4-FFF2-40B4-BE49-F238E27FC236}">
                <a16:creationId xmlns:a16="http://schemas.microsoft.com/office/drawing/2014/main" id="{BFE6295C-6C1C-069B-3A11-2D689526ED39}"/>
              </a:ext>
            </a:extLst>
          </p:cNvPr>
          <p:cNvSpPr txBox="1"/>
          <p:nvPr/>
        </p:nvSpPr>
        <p:spPr>
          <a:xfrm>
            <a:off x="1239953" y="323987"/>
            <a:ext cx="6181418" cy="815608"/>
          </a:xfrm>
          <a:prstGeom prst="rect">
            <a:avLst/>
          </a:prstGeom>
          <a:noFill/>
        </p:spPr>
        <p:txBody>
          <a:bodyPr wrap="square">
            <a:spAutoFit/>
          </a:bodyPr>
          <a:lstStyle/>
          <a:p>
            <a:r>
              <a:rPr kumimoji="0" lang="fr-CA" sz="1400" b="1" i="0" u="none" strike="noStrike" kern="1200" cap="none" spc="330" normalizeH="0" baseline="0" noProof="0" dirty="0">
                <a:ln>
                  <a:noFill/>
                </a:ln>
                <a:solidFill>
                  <a:srgbClr val="7DBC3A"/>
                </a:solidFill>
                <a:effectLst/>
                <a:uLnTx/>
                <a:uFillTx/>
                <a:latin typeface="Arial Black" panose="020B0604020202020204" pitchFamily="34" charset="0"/>
                <a:ea typeface="+mj-ea"/>
                <a:cs typeface="Arial Black" panose="020B0604020202020204" pitchFamily="34" charset="0"/>
              </a:rPr>
              <a:t>Localisateur dédié MEILLEURES PRATIQUES</a:t>
            </a:r>
            <a:br>
              <a:rPr kumimoji="0" lang="fr-CA" sz="1400" b="1" i="0" u="none" strike="noStrike" kern="1200" cap="none" spc="330" normalizeH="0" baseline="0" noProof="0" dirty="0">
                <a:ln>
                  <a:noFill/>
                </a:ln>
                <a:solidFill>
                  <a:srgbClr val="7DBC3A"/>
                </a:solidFill>
                <a:effectLst/>
                <a:uLnTx/>
                <a:uFillTx/>
                <a:latin typeface="Arial Black" panose="020B0604020202020204" pitchFamily="34" charset="0"/>
                <a:ea typeface="+mj-ea"/>
                <a:cs typeface="Arial Black" panose="020B0604020202020204" pitchFamily="34" charset="0"/>
              </a:rPr>
            </a:br>
            <a:br>
              <a:rPr kumimoji="0" lang="fr-CA" sz="900" b="1" i="0" u="none" strike="noStrike" kern="1200" cap="none" spc="320" normalizeH="0" baseline="0" noProof="0" dirty="0">
                <a:ln>
                  <a:noFill/>
                </a:ln>
                <a:solidFill>
                  <a:srgbClr val="6D6F6E"/>
                </a:solidFill>
                <a:effectLst/>
                <a:uLnTx/>
                <a:uFillTx/>
                <a:latin typeface="Arial Black" panose="020B0604020202020204" pitchFamily="34" charset="0"/>
                <a:ea typeface="+mj-ea"/>
                <a:cs typeface="Arial Black" panose="020B0604020202020204" pitchFamily="34" charset="0"/>
              </a:rPr>
            </a:br>
            <a:r>
              <a:rPr kumimoji="0" lang="fr-CA" sz="1200" b="1" i="0" u="none" strike="noStrike" kern="1200" cap="none" spc="320" normalizeH="0" baseline="0" noProof="0" dirty="0">
                <a:ln>
                  <a:noFill/>
                </a:ln>
                <a:solidFill>
                  <a:srgbClr val="6D6F6E"/>
                </a:solidFill>
                <a:effectLst/>
                <a:uLnTx/>
                <a:uFillTx/>
                <a:latin typeface="Arial Black" panose="020B0604020202020204" pitchFamily="34" charset="0"/>
                <a:ea typeface="+mj-ea"/>
                <a:cs typeface="Arial Black" panose="020B0604020202020204" pitchFamily="34" charset="0"/>
              </a:rPr>
              <a:t>Propriétaires d’infrastructures souterraines – avis du localisateur dédié</a:t>
            </a:r>
            <a:endParaRPr lang="fr-CA" dirty="0"/>
          </a:p>
        </p:txBody>
      </p:sp>
      <p:sp>
        <p:nvSpPr>
          <p:cNvPr id="12" name="TextBox 11">
            <a:extLst>
              <a:ext uri="{FF2B5EF4-FFF2-40B4-BE49-F238E27FC236}">
                <a16:creationId xmlns:a16="http://schemas.microsoft.com/office/drawing/2014/main" id="{D1D02470-E00B-7CEB-5A5B-28D07E42FAAF}"/>
              </a:ext>
            </a:extLst>
          </p:cNvPr>
          <p:cNvSpPr txBox="1"/>
          <p:nvPr/>
        </p:nvSpPr>
        <p:spPr>
          <a:xfrm>
            <a:off x="351029" y="1139595"/>
            <a:ext cx="6919560" cy="671659"/>
          </a:xfrm>
          <a:prstGeom prst="rect">
            <a:avLst/>
          </a:prstGeom>
          <a:noFill/>
        </p:spPr>
        <p:txBody>
          <a:bodyPr wrap="square">
            <a:spAutoFit/>
          </a:bodyPr>
          <a:lstStyle/>
          <a:p>
            <a:pPr marL="72000" marR="0" lvl="0" indent="0" algn="l" defTabSz="457200" rtl="0" eaLnBrk="1" fontAlgn="auto" latinLnBrk="0" hangingPunct="1">
              <a:lnSpc>
                <a:spcPct val="130000"/>
              </a:lnSpc>
              <a:spcBef>
                <a:spcPts val="0"/>
              </a:spcBef>
              <a:spcAft>
                <a:spcPts val="0"/>
              </a:spcAft>
              <a:buClrTx/>
              <a:buSzTx/>
              <a:buFontTx/>
              <a:buNone/>
              <a:tabLst/>
              <a:defRPr/>
            </a:pPr>
            <a:r>
              <a:rPr kumimoji="0" lang="fr-CA" sz="1000" b="0" i="0" u="none" strike="noStrike" kern="1200" cap="none" spc="10" normalizeH="0" baseline="0" noProof="0" dirty="0">
                <a:ln>
                  <a:noFill/>
                </a:ln>
                <a:solidFill>
                  <a:srgbClr val="6D6F6E"/>
                </a:solidFill>
                <a:effectLst/>
                <a:uLnTx/>
                <a:uFillTx/>
                <a:latin typeface="Arial" panose="020B0604020202020204" pitchFamily="34" charset="0"/>
                <a:ea typeface="+mn-ea"/>
                <a:cs typeface="Arial" panose="020B0604020202020204" pitchFamily="34" charset="0"/>
              </a:rPr>
              <a:t>Cette information est dirigée vers les propriétaires d’infrastructures souterraines et pourrais ne pas inclure de l’information pour les autres parties. Vous pourrez trouver les Meilleures pratiques pour les </a:t>
            </a:r>
            <a:r>
              <a:rPr kumimoji="0" lang="fr-CA" sz="1000" b="0" i="0" u="none" strike="noStrike" kern="1200" cap="none" spc="1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Responsables d’excavation</a:t>
            </a:r>
            <a:r>
              <a:rPr kumimoji="0" lang="fr-CA" sz="1000" b="0" i="0" u="none" strike="noStrike" kern="1200" cap="none" spc="10" normalizeH="0" baseline="0" noProof="0" dirty="0">
                <a:ln>
                  <a:noFill/>
                </a:ln>
                <a:solidFill>
                  <a:srgbClr val="6D6F6E"/>
                </a:solidFill>
                <a:effectLst/>
                <a:uLnTx/>
                <a:uFillTx/>
                <a:latin typeface="Arial" panose="020B0604020202020204" pitchFamily="34" charset="0"/>
                <a:ea typeface="+mn-ea"/>
                <a:cs typeface="Arial" panose="020B0604020202020204" pitchFamily="34" charset="0"/>
              </a:rPr>
              <a:t> et des </a:t>
            </a:r>
            <a:r>
              <a:rPr kumimoji="0" lang="fr-CA" sz="1000" b="0" i="0" u="none" strike="noStrike" kern="1200" cap="none" spc="1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propriétaires de projet  </a:t>
            </a:r>
            <a:r>
              <a:rPr kumimoji="0" lang="fr-CA" sz="1000" b="0" i="0" u="none" strike="noStrike" kern="1200" cap="none" spc="10" normalizeH="0" baseline="0" noProof="0" dirty="0">
                <a:ln>
                  <a:noFill/>
                </a:ln>
                <a:solidFill>
                  <a:srgbClr val="6D6F6E"/>
                </a:solidFill>
                <a:effectLst/>
                <a:uLnTx/>
                <a:uFillTx/>
                <a:latin typeface="Arial" panose="020B0604020202020204" pitchFamily="34" charset="0"/>
                <a:ea typeface="+mn-ea"/>
                <a:cs typeface="Arial" panose="020B0604020202020204" pitchFamily="34" charset="0"/>
              </a:rPr>
              <a:t>sur notre site web:</a:t>
            </a:r>
            <a:r>
              <a:rPr kumimoji="0" lang="fr-CA" sz="1000" b="0" i="0" u="none" strike="noStrike" kern="1200" cap="none" spc="1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fr-CA" sz="1000" b="0" i="0" u="none" strike="noStrike" kern="1200" cap="none" spc="10" normalizeH="0" baseline="0" noProof="0" dirty="0">
                <a:ln>
                  <a:noFill/>
                </a:ln>
                <a:solidFill>
                  <a:srgbClr val="6D6F6E"/>
                </a:solidFill>
                <a:effectLst/>
                <a:uLnTx/>
                <a:uFillTx/>
                <a:latin typeface="Arial" panose="020B0604020202020204" pitchFamily="34" charset="0"/>
                <a:ea typeface="+mn-ea"/>
                <a:cs typeface="Arial" panose="020B0604020202020204" pitchFamily="34" charset="0"/>
                <a:hlinkClick r:id="rId4"/>
              </a:rPr>
              <a:t>https://ontarioonecall.ca/dl/</a:t>
            </a:r>
            <a:r>
              <a:rPr kumimoji="0" lang="fr-CA" sz="1000" b="0" i="0" u="none" strike="noStrike" kern="1200" cap="none" spc="10" normalizeH="0" baseline="0" noProof="0" dirty="0">
                <a:ln>
                  <a:noFill/>
                </a:ln>
                <a:solidFill>
                  <a:srgbClr val="6D6F6E"/>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39267776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7035</TotalTime>
  <Words>907</Words>
  <Application>Microsoft Office PowerPoint</Application>
  <PresentationFormat>Custom</PresentationFormat>
  <Paragraphs>37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Arial Black</vt:lpstr>
      <vt:lpstr>Calibri</vt:lpstr>
      <vt:lpstr>Calibri Light</vt:lpstr>
      <vt:lpstr>Wingdings</vt:lpstr>
      <vt:lpstr>Office Theme</vt:lpstr>
      <vt:lpstr>Localisateur dédié MEILLEURES PRATIQUES  Propriétaires d’infrastructures souterraines – avis  du localisateur dédié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dc:title>
  <dc:creator>Christine Hollett</dc:creator>
  <cp:lastModifiedBy>Kim Morris</cp:lastModifiedBy>
  <cp:revision>212</cp:revision>
  <cp:lastPrinted>2023-05-08T13:13:30Z</cp:lastPrinted>
  <dcterms:created xsi:type="dcterms:W3CDTF">2019-02-28T16:29:50Z</dcterms:created>
  <dcterms:modified xsi:type="dcterms:W3CDTF">2023-07-03T16:37:55Z</dcterms:modified>
</cp:coreProperties>
</file>