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78FCBF-11D1-FEBB-AE93-B63FD812D58E}" name="Brenden Keeling" initials="BK" userId="S::BKeeling@ON1Call.com::f8738e51-a7e8-4db5-a2eb-5cdf248880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tine Hollett" initials="CH" lastIdx="1" clrIdx="0">
    <p:extLst>
      <p:ext uri="{19B8F6BF-5375-455C-9EA6-DF929625EA0E}">
        <p15:presenceInfo xmlns:p15="http://schemas.microsoft.com/office/powerpoint/2012/main" userId="Christine Holle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F6E"/>
    <a:srgbClr val="F2F8EC"/>
    <a:srgbClr val="7DBC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42" autoAdjust="0"/>
    <p:restoredTop sz="94660"/>
  </p:normalViewPr>
  <p:slideViewPr>
    <p:cSldViewPr snapToGrid="0">
      <p:cViewPr>
        <p:scale>
          <a:sx n="96" d="100"/>
          <a:sy n="96" d="100"/>
        </p:scale>
        <p:origin x="1982" y="-6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Morris" userId="e897df21-9037-4409-a909-9426509c33fa" providerId="ADAL" clId="{230AE1A7-B607-419D-B614-3A544FC99B75}"/>
    <pc:docChg chg="custSel modSld">
      <pc:chgData name="Kim Morris" userId="e897df21-9037-4409-a909-9426509c33fa" providerId="ADAL" clId="{230AE1A7-B607-419D-B614-3A544FC99B75}" dt="2023-07-03T15:27:01.151" v="254" actId="20577"/>
      <pc:docMkLst>
        <pc:docMk/>
      </pc:docMkLst>
      <pc:sldChg chg="modSp mod">
        <pc:chgData name="Kim Morris" userId="e897df21-9037-4409-a909-9426509c33fa" providerId="ADAL" clId="{230AE1A7-B607-419D-B614-3A544FC99B75}" dt="2023-07-03T15:23:16.059" v="167" actId="113"/>
        <pc:sldMkLst>
          <pc:docMk/>
          <pc:sldMk cId="966823581" sldId="256"/>
        </pc:sldMkLst>
        <pc:spChg chg="mod">
          <ac:chgData name="Kim Morris" userId="e897df21-9037-4409-a909-9426509c33fa" providerId="ADAL" clId="{230AE1A7-B607-419D-B614-3A544FC99B75}" dt="2023-07-03T15:17:38.404" v="0" actId="20577"/>
          <ac:spMkLst>
            <pc:docMk/>
            <pc:sldMk cId="966823581" sldId="256"/>
            <ac:spMk id="2" creationId="{46BBF09C-0F20-4A27-8F79-DCB4CE336E59}"/>
          </ac:spMkLst>
        </pc:spChg>
        <pc:spChg chg="mod">
          <ac:chgData name="Kim Morris" userId="e897df21-9037-4409-a909-9426509c33fa" providerId="ADAL" clId="{230AE1A7-B607-419D-B614-3A544FC99B75}" dt="2023-07-03T15:20:12.387" v="34" actId="20577"/>
          <ac:spMkLst>
            <pc:docMk/>
            <pc:sldMk cId="966823581" sldId="256"/>
            <ac:spMk id="3" creationId="{4C12C6B5-B311-4484-B795-91AB9333EAB4}"/>
          </ac:spMkLst>
        </pc:spChg>
        <pc:spChg chg="mod">
          <ac:chgData name="Kim Morris" userId="e897df21-9037-4409-a909-9426509c33fa" providerId="ADAL" clId="{230AE1A7-B607-419D-B614-3A544FC99B75}" dt="2023-07-03T15:22:23.251" v="161" actId="20577"/>
          <ac:spMkLst>
            <pc:docMk/>
            <pc:sldMk cId="966823581" sldId="256"/>
            <ac:spMk id="8" creationId="{5EA2CFB9-9652-4838-A7FA-0E3572B4EC65}"/>
          </ac:spMkLst>
        </pc:spChg>
        <pc:spChg chg="mod">
          <ac:chgData name="Kim Morris" userId="e897df21-9037-4409-a909-9426509c33fa" providerId="ADAL" clId="{230AE1A7-B607-419D-B614-3A544FC99B75}" dt="2023-07-03T15:23:16.059" v="167" actId="113"/>
          <ac:spMkLst>
            <pc:docMk/>
            <pc:sldMk cId="966823581" sldId="256"/>
            <ac:spMk id="10" creationId="{1BCD22D7-87F7-51E0-B566-12F05D26B1B1}"/>
          </ac:spMkLst>
        </pc:spChg>
      </pc:sldChg>
      <pc:sldChg chg="modSp mod">
        <pc:chgData name="Kim Morris" userId="e897df21-9037-4409-a909-9426509c33fa" providerId="ADAL" clId="{230AE1A7-B607-419D-B614-3A544FC99B75}" dt="2023-07-03T15:27:01.151" v="254" actId="20577"/>
        <pc:sldMkLst>
          <pc:docMk/>
          <pc:sldMk cId="2707819047" sldId="257"/>
        </pc:sldMkLst>
        <pc:spChg chg="mod">
          <ac:chgData name="Kim Morris" userId="e897df21-9037-4409-a909-9426509c33fa" providerId="ADAL" clId="{230AE1A7-B607-419D-B614-3A544FC99B75}" dt="2023-07-03T15:23:30.685" v="174" actId="20577"/>
          <ac:spMkLst>
            <pc:docMk/>
            <pc:sldMk cId="2707819047" sldId="257"/>
            <ac:spMk id="2" creationId="{90A1AC25-30DA-0C9D-FC2B-06F83C5D0945}"/>
          </ac:spMkLst>
        </pc:spChg>
        <pc:spChg chg="mod">
          <ac:chgData name="Kim Morris" userId="e897df21-9037-4409-a909-9426509c33fa" providerId="ADAL" clId="{230AE1A7-B607-419D-B614-3A544FC99B75}" dt="2023-07-03T15:27:01.151" v="254" actId="20577"/>
          <ac:spMkLst>
            <pc:docMk/>
            <pc:sldMk cId="2707819047" sldId="257"/>
            <ac:spMk id="5" creationId="{0C138F1A-D6AC-F888-1AAA-B917802A86EC}"/>
          </ac:spMkLst>
        </pc:spChg>
        <pc:spChg chg="mod">
          <ac:chgData name="Kim Morris" userId="e897df21-9037-4409-a909-9426509c33fa" providerId="ADAL" clId="{230AE1A7-B607-419D-B614-3A544FC99B75}" dt="2023-07-03T15:22:50.662" v="165" actId="20577"/>
          <ac:spMkLst>
            <pc:docMk/>
            <pc:sldMk cId="2707819047" sldId="257"/>
            <ac:spMk id="6" creationId="{46BBF09C-0F20-4A27-8F79-DCB4CE336E59}"/>
          </ac:spMkLst>
        </pc:spChg>
        <pc:spChg chg="mod">
          <ac:chgData name="Kim Morris" userId="e897df21-9037-4409-a909-9426509c33fa" providerId="ADAL" clId="{230AE1A7-B607-419D-B614-3A544FC99B75}" dt="2023-07-03T15:25:34.771" v="247" actId="20577"/>
          <ac:spMkLst>
            <pc:docMk/>
            <pc:sldMk cId="2707819047" sldId="257"/>
            <ac:spMk id="7" creationId="{1FE927D3-8588-466B-9EF1-9DE6F5E9D52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E51EB96-266E-4220-A32B-8513A4044D21}" type="datetimeFigureOut">
              <a:rPr lang="en-CA" smtClean="0"/>
              <a:t>2023-07-03</a:t>
            </a:fld>
            <a:endParaRPr lang="en-CA"/>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ED59DF-5A3E-4782-8171-1A16FC9F9C5D}" type="slidenum">
              <a:rPr lang="en-CA" smtClean="0"/>
              <a:t>‹#›</a:t>
            </a:fld>
            <a:endParaRPr lang="en-CA"/>
          </a:p>
        </p:txBody>
      </p:sp>
    </p:spTree>
    <p:extLst>
      <p:ext uri="{BB962C8B-B14F-4D97-AF65-F5344CB8AC3E}">
        <p14:creationId xmlns:p14="http://schemas.microsoft.com/office/powerpoint/2010/main" val="277906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FE656E-49BD-4615-8A23-9B72614664F2}"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421534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809A4-9CEB-44CE-B048-D038E0ED8780}"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0630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11E3B-E516-403C-B240-F10C1F53EEC4}"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66439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380317-AAD0-4088-9D70-A2C4D2B1CAF1}"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94117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3F971D-213B-4B0E-8E52-74B51A983D16}"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230682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178ACA-2F09-4EBA-AC03-DA14009A7FFF}"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269281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B96CE8-0088-4638-8796-5B8DF80B9E57}" type="datetime1">
              <a:rPr lang="en-US" smtClean="0"/>
              <a:t>7/3/2023</a:t>
            </a:fld>
            <a:endParaRPr lang="en-US"/>
          </a:p>
        </p:txBody>
      </p:sp>
      <p:sp>
        <p:nvSpPr>
          <p:cNvPr id="8" name="Footer Placeholder 7"/>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9" name="Slide Number Placeholder 8"/>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47687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DA1F80-A784-40B3-971F-95DF9B2909A4}" type="datetime1">
              <a:rPr lang="en-US" smtClean="0"/>
              <a:t>7/3/2023</a:t>
            </a:fld>
            <a:endParaRPr lang="en-US"/>
          </a:p>
        </p:txBody>
      </p:sp>
      <p:sp>
        <p:nvSpPr>
          <p:cNvPr id="4" name="Footer Placeholder 3"/>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5" name="Slide Number Placeholder 4"/>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93538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72914-1F22-4CBF-AE77-5816D0910EAE}" type="datetime1">
              <a:rPr lang="en-US" smtClean="0"/>
              <a:t>7/3/2023</a:t>
            </a:fld>
            <a:endParaRPr lang="en-US"/>
          </a:p>
        </p:txBody>
      </p:sp>
      <p:sp>
        <p:nvSpPr>
          <p:cNvPr id="3" name="Footer Placeholder 2"/>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4" name="Slide Number Placeholder 3"/>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164726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954F002-9531-4EA0-947D-5FCA5AB5453D}"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14257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A65F6163-D317-4FE4-BE28-BA48CF7DB843}"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4971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10F28ED-D344-4A9D-9D41-17EF906F4868}" type="datetime1">
              <a:rPr lang="en-US" smtClean="0"/>
              <a:t>7/3/2023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BC8662A-5B63-408A-B293-61ADA17506A5}" type="slidenum">
              <a:rPr lang="en-US" smtClean="0"/>
              <a:t>‹#›</a:t>
            </a:fld>
            <a:endParaRPr lang="en-US"/>
          </a:p>
        </p:txBody>
      </p:sp>
    </p:spTree>
    <p:extLst>
      <p:ext uri="{BB962C8B-B14F-4D97-AF65-F5344CB8AC3E}">
        <p14:creationId xmlns:p14="http://schemas.microsoft.com/office/powerpoint/2010/main" val="2247873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ntarioonecall.ca/DL" TargetMode="External"/><Relationship Id="rId2" Type="http://schemas.openxmlformats.org/officeDocument/2006/relationships/hyperlink" Target="mailto:DL@OntarioOneCall.ca" TargetMode="External"/><Relationship Id="rId1" Type="http://schemas.openxmlformats.org/officeDocument/2006/relationships/slideLayout" Target="../slideLayouts/slideLayout1.xml"/><Relationship Id="rId5" Type="http://schemas.openxmlformats.org/officeDocument/2006/relationships/hyperlink" Target="https://ontarioonecall.ca/dl/" TargetMode="External"/><Relationship Id="rId4" Type="http://schemas.openxmlformats.org/officeDocument/2006/relationships/hyperlink" Target="https://www.ola.org/en/legislative-business/bills/parliament-42/session-2/bill-93"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ontarioonecall.ca/d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F09C-0F20-4A27-8F79-DCB4CE336E59}"/>
              </a:ext>
            </a:extLst>
          </p:cNvPr>
          <p:cNvSpPr>
            <a:spLocks noGrp="1"/>
          </p:cNvSpPr>
          <p:nvPr>
            <p:ph type="ctrTitle"/>
          </p:nvPr>
        </p:nvSpPr>
        <p:spPr>
          <a:xfrm>
            <a:off x="1359673" y="404935"/>
            <a:ext cx="6821170" cy="865295"/>
          </a:xfrm>
        </p:spPr>
        <p:txBody>
          <a:bodyPr>
            <a:normAutofit/>
          </a:bodyPr>
          <a:lstStyle/>
          <a:p>
            <a:pPr algn="l"/>
            <a:r>
              <a:rPr lang="fr-CA" sz="1400" b="1" spc="330" dirty="0">
                <a:solidFill>
                  <a:srgbClr val="7DBC3A"/>
                </a:solidFill>
                <a:latin typeface="Arial Black" panose="020B0604020202020204" pitchFamily="34" charset="0"/>
                <a:cs typeface="Arial Black" panose="020B0604020202020204" pitchFamily="34" charset="0"/>
              </a:rPr>
              <a:t>Meilleures pratiques Localisateur dédié</a:t>
            </a:r>
            <a:br>
              <a:rPr lang="fr-CA" sz="1400" b="1" spc="330" dirty="0">
                <a:solidFill>
                  <a:srgbClr val="7DBC3A"/>
                </a:solidFill>
                <a:latin typeface="Arial Black" panose="020B0604020202020204" pitchFamily="34" charset="0"/>
                <a:cs typeface="Arial Black" panose="020B0604020202020204" pitchFamily="34" charset="0"/>
              </a:rPr>
            </a:br>
            <a:br>
              <a:rPr lang="fr-CA" sz="900" b="1" spc="320" dirty="0">
                <a:solidFill>
                  <a:srgbClr val="6D6F6E"/>
                </a:solidFill>
                <a:latin typeface="Arial Black" panose="020B0604020202020204" pitchFamily="34" charset="0"/>
                <a:cs typeface="Arial Black" panose="020B0604020202020204" pitchFamily="34" charset="0"/>
              </a:rPr>
            </a:br>
            <a:r>
              <a:rPr lang="fr-CA" sz="900" b="1" spc="320" dirty="0">
                <a:solidFill>
                  <a:srgbClr val="6D6F6E"/>
                </a:solidFill>
                <a:latin typeface="Arial Black" panose="020B0604020202020204" pitchFamily="34" charset="0"/>
                <a:cs typeface="Arial Black" panose="020B0604020202020204" pitchFamily="34" charset="0"/>
              </a:rPr>
              <a:t>Propriétaire de projets</a:t>
            </a:r>
            <a:r>
              <a:rPr lang="fr-CA" sz="900" b="1" spc="210" dirty="0">
                <a:solidFill>
                  <a:srgbClr val="6D6F6E"/>
                </a:solidFill>
                <a:latin typeface="Arial Black" panose="020B0604020202020204" pitchFamily="34" charset="0"/>
                <a:cs typeface="Arial Black" panose="020B0604020202020204" pitchFamily="34" charset="0"/>
              </a:rPr>
              <a:t>– Avis de demande de localisateur dédié</a:t>
            </a:r>
          </a:p>
        </p:txBody>
      </p:sp>
      <p:sp>
        <p:nvSpPr>
          <p:cNvPr id="3" name="Subtitle 2">
            <a:extLst>
              <a:ext uri="{FF2B5EF4-FFF2-40B4-BE49-F238E27FC236}">
                <a16:creationId xmlns:a16="http://schemas.microsoft.com/office/drawing/2014/main" id="{4C12C6B5-B311-4484-B795-91AB9333EAB4}"/>
              </a:ext>
            </a:extLst>
          </p:cNvPr>
          <p:cNvSpPr>
            <a:spLocks noGrp="1"/>
          </p:cNvSpPr>
          <p:nvPr>
            <p:ph type="subTitle" idx="1"/>
          </p:nvPr>
        </p:nvSpPr>
        <p:spPr>
          <a:xfrm>
            <a:off x="487964" y="2135848"/>
            <a:ext cx="6796472" cy="4579437"/>
          </a:xfrm>
          <a:solidFill>
            <a:srgbClr val="F2F8EC"/>
          </a:solidFill>
          <a:ln>
            <a:noFill/>
          </a:ln>
        </p:spPr>
        <p:txBody>
          <a:bodyPr>
            <a:noAutofit/>
          </a:bodyPr>
          <a:lstStyle/>
          <a:p>
            <a:pPr algn="l">
              <a:lnSpc>
                <a:spcPct val="100000"/>
              </a:lnSpc>
              <a:spcAft>
                <a:spcPts val="0"/>
              </a:spcAft>
            </a:pPr>
            <a:r>
              <a:rPr lang="fr-CA" sz="1200" b="1" spc="10" dirty="0">
                <a:solidFill>
                  <a:srgbClr val="7DBC3A"/>
                </a:solidFill>
                <a:latin typeface="Arial" panose="020B0604020202020204" pitchFamily="34" charset="0"/>
                <a:cs typeface="Arial" panose="020B0604020202020204" pitchFamily="34" charset="0"/>
              </a:rPr>
              <a:t>Ce qu’il faut savoir…</a:t>
            </a:r>
          </a:p>
          <a:p>
            <a:pPr algn="l">
              <a:lnSpc>
                <a:spcPct val="150000"/>
              </a:lnSpc>
            </a:pPr>
            <a:r>
              <a:rPr lang="fr-CA" sz="1000" dirty="0">
                <a:solidFill>
                  <a:srgbClr val="6C6E6D"/>
                </a:solidFill>
                <a:latin typeface="Arial"/>
                <a:cs typeface="Arial"/>
              </a:rPr>
              <a:t>Le modèle de Localisateur dédié (LD) est un changement majeur qui affecte comment fonctionne la localisation des projets de grandes envergures en Ontario. </a:t>
            </a:r>
          </a:p>
          <a:p>
            <a:pPr algn="l">
              <a:lnSpc>
                <a:spcPct val="150000"/>
              </a:lnSpc>
            </a:pPr>
            <a:r>
              <a:rPr lang="fr-CA" sz="1000" dirty="0">
                <a:solidFill>
                  <a:srgbClr val="6C6E6D"/>
                </a:solidFill>
                <a:latin typeface="Arial"/>
                <a:cs typeface="Arial"/>
              </a:rPr>
              <a:t>Le nouveau modèle de LD encourage l'efficacité et offre une plus grande flexibilité aux propriétaires de projets car le localisateur travaille pour le propriétaire de projet en tentant de respecter ses échéanciers et permet de réduire considérablement le temps perdu des travailleurs et /ou l'équipement.  </a:t>
            </a:r>
            <a:endParaRPr lang="fr-CA" sz="1000" dirty="0">
              <a:solidFill>
                <a:srgbClr val="6C6E6D"/>
              </a:solidFill>
              <a:latin typeface="Arial" panose="020B0604020202020204" pitchFamily="34" charset="0"/>
              <a:cs typeface="Arial" panose="020B0604020202020204" pitchFamily="34" charset="0"/>
            </a:endParaRPr>
          </a:p>
          <a:p>
            <a:pPr algn="l">
              <a:lnSpc>
                <a:spcPct val="150000"/>
              </a:lnSpc>
            </a:pPr>
            <a:r>
              <a:rPr lang="fr-CA" sz="1000" dirty="0">
                <a:solidFill>
                  <a:srgbClr val="6D6F6E"/>
                </a:solidFill>
                <a:latin typeface="Arial" panose="020B0604020202020204" pitchFamily="34" charset="0"/>
                <a:ea typeface="Calibri" panose="020F0502020204030204" pitchFamily="34" charset="0"/>
                <a:cs typeface="Arial" panose="020B0604020202020204" pitchFamily="34" charset="0"/>
              </a:rPr>
              <a:t>Les localisateurs dédiés de fournisseurs de services (LDFS) doivent être approuvés par les propriétaires d’infrastructures souterraines affectées. Pour être approuvé, les LDFS doivent rencontrer des critères spécifiques tels que définis par les propriétaires d’infrastructures à haut risques (c.à.d. entraînement spécialisé, rapport ‘assurance de qualité, couverture d’assurance, système de gestions des billets, etc.) </a:t>
            </a:r>
          </a:p>
          <a:p>
            <a:pPr algn="l">
              <a:lnSpc>
                <a:spcPct val="150000"/>
              </a:lnSpc>
            </a:pPr>
            <a:r>
              <a:rPr lang="fr-CA" sz="1000" spc="10" dirty="0">
                <a:solidFill>
                  <a:srgbClr val="6D6F6E"/>
                </a:solidFill>
                <a:latin typeface="Arial" panose="020B0604020202020204" pitchFamily="34" charset="0"/>
                <a:cs typeface="Arial" panose="020B0604020202020204" pitchFamily="34" charset="0"/>
              </a:rPr>
              <a:t>Un formulaire d’avis de demande de localisateur dédié, par projet ou par région, est requis et doit être soumis 90 jours avant le début des travaux pour déterminer le localisateur de projet dédié selon la loi et devrait être soumis à Ontario One Call par courriel à  </a:t>
            </a:r>
            <a:r>
              <a:rPr lang="fr-CA" sz="1000" spc="10" dirty="0">
                <a:solidFill>
                  <a:srgbClr val="6D6F6E"/>
                </a:solidFill>
                <a:latin typeface="Arial" panose="020B0604020202020204" pitchFamily="34" charset="0"/>
                <a:cs typeface="Arial" panose="020B0604020202020204" pitchFamily="34" charset="0"/>
                <a:hlinkClick r:id="rId2"/>
              </a:rPr>
              <a:t>DL@OntarioOneCall.ca</a:t>
            </a:r>
            <a:r>
              <a:rPr lang="fr-CA" sz="1000" spc="10" dirty="0">
                <a:solidFill>
                  <a:srgbClr val="6D6F6E"/>
                </a:solidFill>
                <a:latin typeface="Arial" panose="020B0604020202020204" pitchFamily="34" charset="0"/>
                <a:cs typeface="Arial" panose="020B0604020202020204" pitchFamily="34" charset="0"/>
              </a:rPr>
              <a:t> par le propriétaire de projet. </a:t>
            </a:r>
          </a:p>
          <a:p>
            <a:pPr algn="l">
              <a:lnSpc>
                <a:spcPct val="150000"/>
              </a:lnSpc>
            </a:pPr>
            <a:r>
              <a:rPr lang="fr-CA" sz="1000" spc="10" dirty="0">
                <a:solidFill>
                  <a:srgbClr val="6D6F6E"/>
                </a:solidFill>
                <a:latin typeface="Arial" panose="020B0604020202020204" pitchFamily="34" charset="0"/>
                <a:cs typeface="Arial" panose="020B0604020202020204" pitchFamily="34" charset="0"/>
              </a:rPr>
              <a:t>Une demande de localisation valide doit être soumise en utilisant le ID LD unique assigné au projet par Ontario One Call. </a:t>
            </a:r>
          </a:p>
          <a:p>
            <a:pPr algn="l">
              <a:lnSpc>
                <a:spcPct val="150000"/>
              </a:lnSpc>
              <a:spcAft>
                <a:spcPts val="0"/>
              </a:spcAft>
            </a:pPr>
            <a:r>
              <a:rPr lang="fr-CA" sz="1000" spc="10" dirty="0">
                <a:solidFill>
                  <a:srgbClr val="6D6F6E"/>
                </a:solidFill>
                <a:latin typeface="Arial" panose="020B0604020202020204" pitchFamily="34" charset="0"/>
                <a:cs typeface="Arial" panose="020B0604020202020204" pitchFamily="34" charset="0"/>
              </a:rPr>
              <a:t>Il y a un frais pour ce service. Pour plus d’information, veuillez lire la </a:t>
            </a:r>
            <a:r>
              <a:rPr lang="fr-CA" sz="1000" b="1" spc="10" dirty="0">
                <a:solidFill>
                  <a:srgbClr val="FF0000"/>
                </a:solidFill>
                <a:latin typeface="Arial" panose="020B0604020202020204" pitchFamily="34" charset="0"/>
                <a:cs typeface="Arial" panose="020B0604020202020204" pitchFamily="34" charset="0"/>
              </a:rPr>
              <a:t>Politique de demande de localisateur dédié</a:t>
            </a:r>
            <a:r>
              <a:rPr lang="fr-CA" sz="1000" spc="10" dirty="0">
                <a:solidFill>
                  <a:srgbClr val="6D6F6E"/>
                </a:solidFill>
                <a:latin typeface="Arial" panose="020B0604020202020204" pitchFamily="34" charset="0"/>
                <a:cs typeface="Arial" panose="020B0604020202020204" pitchFamily="34" charset="0"/>
              </a:rPr>
              <a:t>.</a:t>
            </a:r>
          </a:p>
        </p:txBody>
      </p:sp>
      <p:sp>
        <p:nvSpPr>
          <p:cNvPr id="8" name="Subtitle 2">
            <a:extLst>
              <a:ext uri="{FF2B5EF4-FFF2-40B4-BE49-F238E27FC236}">
                <a16:creationId xmlns:a16="http://schemas.microsoft.com/office/drawing/2014/main" id="{5EA2CFB9-9652-4838-A7FA-0E3572B4EC65}"/>
              </a:ext>
            </a:extLst>
          </p:cNvPr>
          <p:cNvSpPr txBox="1">
            <a:spLocks/>
          </p:cNvSpPr>
          <p:nvPr/>
        </p:nvSpPr>
        <p:spPr>
          <a:xfrm>
            <a:off x="487964" y="6769968"/>
            <a:ext cx="6796472" cy="2036093"/>
          </a:xfrm>
          <a:prstGeom prst="rect">
            <a:avLst/>
          </a:prstGeom>
          <a:solidFill>
            <a:srgbClr val="F2F8EC"/>
          </a:solidFill>
          <a:ln>
            <a:noFill/>
          </a:ln>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lnSpc>
                <a:spcPct val="130000"/>
              </a:lnSpc>
            </a:pPr>
            <a:r>
              <a:rPr lang="fr-CA" sz="1200" b="1" spc="10" dirty="0">
                <a:solidFill>
                  <a:srgbClr val="7DBC3A"/>
                </a:solidFill>
                <a:latin typeface="Arial" panose="020B0604020202020204" pitchFamily="34" charset="0"/>
                <a:cs typeface="Arial" panose="020B0604020202020204" pitchFamily="34" charset="0"/>
              </a:rPr>
              <a:t>Où trouver les ressources?</a:t>
            </a:r>
          </a:p>
          <a:p>
            <a:pPr marL="72000" algn="l">
              <a:lnSpc>
                <a:spcPct val="130000"/>
              </a:lnSpc>
            </a:pPr>
            <a:r>
              <a:rPr lang="fr-CA" sz="1000" dirty="0">
                <a:solidFill>
                  <a:srgbClr val="6D6F6E"/>
                </a:solidFill>
                <a:latin typeface="Arial" panose="020B0604020202020204" pitchFamily="34" charset="0"/>
                <a:cs typeface="Arial" panose="020B0604020202020204" pitchFamily="34" charset="0"/>
              </a:rPr>
              <a:t>Les mises à jour de localisateur dédié se trouvent sur le site internet : </a:t>
            </a:r>
            <a:r>
              <a:rPr lang="fr-CA" sz="1000" spc="10" dirty="0">
                <a:solidFill>
                  <a:srgbClr val="6D6F6E"/>
                </a:solidFill>
                <a:latin typeface="Arial" panose="020B0604020202020204" pitchFamily="34" charset="0"/>
                <a:cs typeface="Arial" panose="020B0604020202020204" pitchFamily="34" charset="0"/>
                <a:hlinkClick r:id="rId3"/>
              </a:rPr>
              <a:t>www.OntarioOneCall.ca/DL</a:t>
            </a:r>
            <a:r>
              <a:rPr lang="fr-CA" sz="1000" spc="10" dirty="0">
                <a:solidFill>
                  <a:srgbClr val="6D6F6E"/>
                </a:solidFill>
                <a:latin typeface="Arial" panose="020B0604020202020204" pitchFamily="34" charset="0"/>
                <a:cs typeface="Arial" panose="020B0604020202020204" pitchFamily="34" charset="0"/>
              </a:rPr>
              <a:t> </a:t>
            </a:r>
          </a:p>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hlinkClick r:id="rId4"/>
              </a:rPr>
              <a:t>Projet de loi 93, Loi de 2022 pour un Ontario connecté</a:t>
            </a:r>
            <a:endParaRPr lang="fr-CA" sz="1000" spc="10" dirty="0">
              <a:solidFill>
                <a:srgbClr val="6D6F6E"/>
              </a:solidFill>
              <a:latin typeface="Arial" panose="020B0604020202020204" pitchFamily="34" charset="0"/>
              <a:cs typeface="Arial" panose="020B0604020202020204" pitchFamily="34" charset="0"/>
            </a:endParaRPr>
          </a:p>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rPr>
              <a:t>L’équipe de localisateur dédié de Ontario One Call est la liaison entre les propriétaires de projets, les propriétaires d’infrastructures souterraines et les localisateurs dédiés de fournisseurs de service. Vous pouvez communiquer avec l’équipe au </a:t>
            </a:r>
            <a:r>
              <a:rPr lang="fr-CA" sz="1000" spc="10" dirty="0">
                <a:solidFill>
                  <a:srgbClr val="6D6F6E"/>
                </a:solidFill>
                <a:latin typeface="Arial" panose="020B0604020202020204" pitchFamily="34" charset="0"/>
                <a:cs typeface="Arial" panose="020B0604020202020204" pitchFamily="34" charset="0"/>
                <a:hlinkClick r:id="rId2"/>
              </a:rPr>
              <a:t>DL@OntarioOneCall.ca</a:t>
            </a:r>
            <a:r>
              <a:rPr lang="fr-CA" sz="1000" spc="10" dirty="0">
                <a:solidFill>
                  <a:srgbClr val="6D6F6E"/>
                </a:solidFill>
                <a:latin typeface="Arial" panose="020B0604020202020204" pitchFamily="34" charset="0"/>
                <a:cs typeface="Arial" panose="020B0604020202020204" pitchFamily="34" charset="0"/>
              </a:rPr>
              <a:t> ou 1-844-257-9490 poste 8221.</a:t>
            </a:r>
          </a:p>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rPr>
              <a:t>Cliquez </a:t>
            </a:r>
            <a:r>
              <a:rPr lang="fr-CA" sz="1000" spc="10" dirty="0">
                <a:latin typeface="Arial" panose="020B0604020202020204" pitchFamily="34" charset="0"/>
                <a:cs typeface="Arial" panose="020B0604020202020204" pitchFamily="34" charset="0"/>
              </a:rPr>
              <a:t>ici()(LINK)() </a:t>
            </a:r>
            <a:r>
              <a:rPr lang="fr-CA" sz="1000" spc="10" dirty="0">
                <a:solidFill>
                  <a:srgbClr val="6D6F6E"/>
                </a:solidFill>
                <a:latin typeface="Arial" panose="020B0604020202020204" pitchFamily="34" charset="0"/>
                <a:cs typeface="Arial" panose="020B0604020202020204" pitchFamily="34" charset="0"/>
              </a:rPr>
              <a:t>pour être sur la liste d’envoi de l’infolettre des localisateurs dédiés.  </a:t>
            </a:r>
          </a:p>
        </p:txBody>
      </p:sp>
      <p:sp>
        <p:nvSpPr>
          <p:cNvPr id="4" name="Footer Placeholder 3"/>
          <p:cNvSpPr>
            <a:spLocks noGrp="1"/>
          </p:cNvSpPr>
          <p:nvPr>
            <p:ph type="ftr" sz="quarter" idx="11"/>
          </p:nvPr>
        </p:nvSpPr>
        <p:spPr>
          <a:xfrm>
            <a:off x="1359673" y="9271221"/>
            <a:ext cx="4778733" cy="586945"/>
          </a:xfrm>
        </p:spPr>
        <p:txBody>
          <a:bodyPr/>
          <a:lstStyle/>
          <a:p>
            <a:r>
              <a:rPr lang="fr-CA" dirty="0">
                <a:solidFill>
                  <a:schemeClr val="tx1"/>
                </a:solidFill>
              </a:rPr>
              <a:t>Version 2.1</a:t>
            </a:r>
          </a:p>
          <a:p>
            <a:r>
              <a:rPr lang="fr-CA" dirty="0">
                <a:solidFill>
                  <a:schemeClr val="tx1"/>
                </a:solidFill>
              </a:rPr>
              <a:t>Veuillez vous assurer que vous utilisez la plus récente version de ce document  disponible à https://ontarioonecall.ca/dl</a:t>
            </a:r>
          </a:p>
        </p:txBody>
      </p:sp>
      <p:sp>
        <p:nvSpPr>
          <p:cNvPr id="10" name="Subtitle 2">
            <a:extLst>
              <a:ext uri="{FF2B5EF4-FFF2-40B4-BE49-F238E27FC236}">
                <a16:creationId xmlns:a16="http://schemas.microsoft.com/office/drawing/2014/main" id="{1BCD22D7-87F7-51E0-B566-12F05D26B1B1}"/>
              </a:ext>
            </a:extLst>
          </p:cNvPr>
          <p:cNvSpPr txBox="1">
            <a:spLocks/>
          </p:cNvSpPr>
          <p:nvPr/>
        </p:nvSpPr>
        <p:spPr>
          <a:xfrm>
            <a:off x="402096" y="1338296"/>
            <a:ext cx="6821170" cy="742869"/>
          </a:xfrm>
          <a:prstGeom prst="rect">
            <a:avLst/>
          </a:prstGeom>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rPr>
              <a:t>Cette information touche particulièrement les </a:t>
            </a:r>
            <a:r>
              <a:rPr lang="fr-CA" sz="1000" b="1" spc="10" dirty="0">
                <a:solidFill>
                  <a:srgbClr val="6D6F6E"/>
                </a:solidFill>
                <a:latin typeface="Arial" panose="020B0604020202020204" pitchFamily="34" charset="0"/>
                <a:cs typeface="Arial" panose="020B0604020202020204" pitchFamily="34" charset="0"/>
              </a:rPr>
              <a:t>Propriétaires de projets </a:t>
            </a:r>
            <a:r>
              <a:rPr lang="fr-CA" sz="1000" spc="10" dirty="0">
                <a:solidFill>
                  <a:srgbClr val="6D6F6E"/>
                </a:solidFill>
                <a:latin typeface="Arial" panose="020B0604020202020204" pitchFamily="34" charset="0"/>
                <a:cs typeface="Arial" panose="020B0604020202020204" pitchFamily="34" charset="0"/>
              </a:rPr>
              <a:t>et pourrait ne pas répondre de l’information pour les autres</a:t>
            </a:r>
            <a:r>
              <a:rPr lang="fr-CA" sz="1000" b="1" spc="10" dirty="0">
                <a:solidFill>
                  <a:srgbClr val="6D6F6E"/>
                </a:solidFill>
                <a:latin typeface="Arial" panose="020B0604020202020204" pitchFamily="34" charset="0"/>
                <a:cs typeface="Arial" panose="020B0604020202020204" pitchFamily="34" charset="0"/>
              </a:rPr>
              <a:t> </a:t>
            </a:r>
            <a:r>
              <a:rPr lang="fr-CA" sz="1000" spc="10" dirty="0">
                <a:solidFill>
                  <a:srgbClr val="6D6F6E"/>
                </a:solidFill>
                <a:latin typeface="Arial" panose="020B0604020202020204" pitchFamily="34" charset="0"/>
                <a:cs typeface="Arial" panose="020B0604020202020204" pitchFamily="34" charset="0"/>
              </a:rPr>
              <a:t>parties.  Vous pourrez trouver les Meilleures pratiques pour les </a:t>
            </a:r>
            <a:r>
              <a:rPr lang="fr-CA" sz="1000" spc="10" dirty="0">
                <a:solidFill>
                  <a:srgbClr val="FF0000"/>
                </a:solidFill>
                <a:latin typeface="Arial" panose="020B0604020202020204" pitchFamily="34" charset="0"/>
                <a:cs typeface="Arial" panose="020B0604020202020204" pitchFamily="34" charset="0"/>
              </a:rPr>
              <a:t>Propriétaires d’infrastructures souterraines</a:t>
            </a:r>
            <a:r>
              <a:rPr lang="fr-CA" sz="1000" spc="10" dirty="0">
                <a:solidFill>
                  <a:srgbClr val="6D6F6E"/>
                </a:solidFill>
                <a:latin typeface="Arial" panose="020B0604020202020204" pitchFamily="34" charset="0"/>
                <a:cs typeface="Arial" panose="020B0604020202020204" pitchFamily="34" charset="0"/>
              </a:rPr>
              <a:t> et des </a:t>
            </a:r>
            <a:r>
              <a:rPr lang="fr-CA" sz="1000" b="1" spc="10" dirty="0">
                <a:solidFill>
                  <a:srgbClr val="FF0000"/>
                </a:solidFill>
                <a:latin typeface="Arial" panose="020B0604020202020204" pitchFamily="34" charset="0"/>
                <a:cs typeface="Arial" panose="020B0604020202020204" pitchFamily="34" charset="0"/>
              </a:rPr>
              <a:t>Responsables d’excavation </a:t>
            </a:r>
            <a:r>
              <a:rPr lang="fr-CA" sz="1000" spc="10" dirty="0">
                <a:solidFill>
                  <a:srgbClr val="6D6F6E"/>
                </a:solidFill>
                <a:latin typeface="Arial" panose="020B0604020202020204" pitchFamily="34" charset="0"/>
                <a:cs typeface="Arial" panose="020B0604020202020204" pitchFamily="34" charset="0"/>
              </a:rPr>
              <a:t>sur notre site Internet </a:t>
            </a:r>
            <a:r>
              <a:rPr lang="fr-CA" sz="1000" spc="10" dirty="0">
                <a:solidFill>
                  <a:srgbClr val="6D6F6E"/>
                </a:solidFill>
                <a:latin typeface="Arial" panose="020B0604020202020204" pitchFamily="34" charset="0"/>
                <a:cs typeface="Arial" panose="020B0604020202020204" pitchFamily="34" charset="0"/>
                <a:hlinkClick r:id="rId5"/>
              </a:rPr>
              <a:t>https://ontarioonecall.ca/dl/</a:t>
            </a:r>
            <a:r>
              <a:rPr lang="fr-CA" sz="1000" spc="10" dirty="0">
                <a:solidFill>
                  <a:srgbClr val="6D6F6E"/>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6682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18A4499-56E6-568E-8403-483A3521DC9C}"/>
              </a:ext>
            </a:extLst>
          </p:cNvPr>
          <p:cNvSpPr>
            <a:spLocks noGrp="1"/>
          </p:cNvSpPr>
          <p:nvPr>
            <p:ph type="ftr" sz="quarter" idx="11"/>
          </p:nvPr>
        </p:nvSpPr>
        <p:spPr>
          <a:xfrm>
            <a:off x="1257300" y="9269361"/>
            <a:ext cx="4695825" cy="588805"/>
          </a:xfrm>
        </p:spPr>
        <p:txBody>
          <a:bodyPr/>
          <a:lstStyle/>
          <a:p>
            <a:r>
              <a:rPr lang="fr-CA" dirty="0">
                <a:solidFill>
                  <a:schemeClr val="tx1"/>
                </a:solidFill>
              </a:rPr>
              <a:t>Version 2.1 </a:t>
            </a:r>
          </a:p>
          <a:p>
            <a:r>
              <a:rPr lang="fr-CA" sz="1000" b="0" i="0" dirty="0">
                <a:solidFill>
                  <a:schemeClr val="tx1"/>
                </a:solidFill>
                <a:effectLst/>
                <a:latin typeface="Arial" panose="020B0604020202020204" pitchFamily="34" charset="0"/>
                <a:cs typeface="Arial" panose="020B0604020202020204" pitchFamily="34" charset="0"/>
              </a:rPr>
              <a:t>Veuillez-vous assurer de faire référence à la plus récente version de ce document</a:t>
            </a:r>
            <a:r>
              <a:rPr lang="fr-CA" sz="1000" dirty="0">
                <a:solidFill>
                  <a:schemeClr val="tx1"/>
                </a:solidFill>
                <a:latin typeface="Arial" panose="020B0604020202020204" pitchFamily="34" charset="0"/>
                <a:cs typeface="Arial" panose="020B0604020202020204" pitchFamily="34" charset="0"/>
              </a:rPr>
              <a:t> disponible à </a:t>
            </a:r>
            <a:r>
              <a:rPr lang="fr-CA" dirty="0">
                <a:solidFill>
                  <a:schemeClr val="tx1"/>
                </a:solidFill>
              </a:rPr>
              <a:t>https://ontarioonecall.ca/dl</a:t>
            </a:r>
          </a:p>
        </p:txBody>
      </p:sp>
      <p:sp>
        <p:nvSpPr>
          <p:cNvPr id="5" name="Subtitle 2">
            <a:extLst>
              <a:ext uri="{FF2B5EF4-FFF2-40B4-BE49-F238E27FC236}">
                <a16:creationId xmlns:a16="http://schemas.microsoft.com/office/drawing/2014/main" id="{0C138F1A-D6AC-F888-1AAA-B917802A86EC}"/>
              </a:ext>
            </a:extLst>
          </p:cNvPr>
          <p:cNvSpPr txBox="1">
            <a:spLocks noGrp="1"/>
          </p:cNvSpPr>
          <p:nvPr>
            <p:ph idx="1"/>
          </p:nvPr>
        </p:nvSpPr>
        <p:spPr>
          <a:xfrm>
            <a:off x="539032" y="3953526"/>
            <a:ext cx="6792426" cy="4752975"/>
          </a:xfrm>
          <a:prstGeom prst="rect">
            <a:avLst/>
          </a:prstGeom>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algn="l">
              <a:lnSpc>
                <a:spcPct val="120000"/>
              </a:lnSpc>
            </a:pPr>
            <a:r>
              <a:rPr lang="fr-CA" sz="1200" b="1" dirty="0">
                <a:solidFill>
                  <a:srgbClr val="7DBC3A"/>
                </a:solidFill>
                <a:latin typeface="Arial" panose="020B0604020202020204" pitchFamily="34" charset="0"/>
                <a:cs typeface="Arial" panose="020B0604020202020204" pitchFamily="34" charset="0"/>
              </a:rPr>
              <a:t>Nos recommandations de Meilleures pratiques:</a:t>
            </a:r>
            <a:endParaRPr lang="fr-CA" sz="1200" dirty="0">
              <a:solidFill>
                <a:srgbClr val="6D6F6E"/>
              </a:solidFill>
              <a:latin typeface="Arial" panose="020B0604020202020204" pitchFamily="34" charset="0"/>
              <a:cs typeface="Arial" panose="020B0604020202020204" pitchFamily="34" charset="0"/>
            </a:endParaRP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Assurez-vous que votre projet a les approbations nécessaires (c.a.d. conception et planification, budget approuvé, permis, etc.)</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Discutez de votre projet à l’avance avec le LDSF approuvé pour soumettre l’avis de LD à Ontario One Call.</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Remplissez et soumettez les Avis de LD et le formulaire de paiement de localisateur dédié à Ontario One Call 90 jours avant le début des travaux décris dans la demande.</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Y inclure une carte indiquant la zone du projet. </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Organiser une rencontre entre Ontario One Call et les LDSF pour discuter des grandes lignes du projet et vos responsabilités et exigences comme propriétaire de projet.</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Réviser le document des Prochaines étapes et les listes des membres fournies par Ontario One Call.</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Approuvez le LDSF par écrit avec le membre touché en moins de 10 jours ouvrables. Le propriétaire du projet et le propriétaire d’infrastructure souterraine peuvent négocier par écrit dans des périodes de temps différentes si cela doit dépasser les 10 jours ouvrables.</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Afin d’identifier des requêtes spéciales et aviser les infrastructures exemptées, assurez-vous que les demandes de localisation valides sont soumises 10 jours ouvrables avant le début des travaux décrits.</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Gardez une ligne de communication ouverte avec  Ontario One Call, Les propriétaires d’infrastructures souterraines, les responsables d’excavation et le LDSF.</a:t>
            </a:r>
          </a:p>
          <a:p>
            <a:pPr marL="285750" indent="-285750" algn="l">
              <a:lnSpc>
                <a:spcPct val="10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Fournissez des mises à jour à Ontario One Call à tous les 90 jours et les aviser lorsque le projet sera terminé.</a:t>
            </a:r>
            <a:endParaRPr lang="fr-CA" sz="800" dirty="0">
              <a:solidFill>
                <a:srgbClr val="6D6F6E"/>
              </a:solidFill>
              <a:latin typeface="Arial" panose="020B0604020202020204" pitchFamily="34" charset="0"/>
              <a:cs typeface="Arial" panose="020B0604020202020204" pitchFamily="34" charset="0"/>
            </a:endParaRPr>
          </a:p>
          <a:p>
            <a:pPr marL="285750" indent="-285750" algn="l">
              <a:lnSpc>
                <a:spcPct val="120000"/>
              </a:lnSpc>
              <a:buFont typeface="Wingdings" panose="05000000000000000000" pitchFamily="2" charset="2"/>
              <a:buChar char="ü"/>
            </a:pPr>
            <a:endParaRPr lang="fr-CA" sz="800" dirty="0">
              <a:solidFill>
                <a:srgbClr val="6D6F6E"/>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46BBF09C-0F20-4A27-8F79-DCB4CE336E59}"/>
              </a:ext>
            </a:extLst>
          </p:cNvPr>
          <p:cNvSpPr txBox="1">
            <a:spLocks/>
          </p:cNvSpPr>
          <p:nvPr/>
        </p:nvSpPr>
        <p:spPr>
          <a:xfrm>
            <a:off x="1257300" y="306691"/>
            <a:ext cx="6821170" cy="865295"/>
          </a:xfrm>
          <a:prstGeom prst="rect">
            <a:avLst/>
          </a:prstGeom>
        </p:spPr>
        <p:txBody>
          <a:bodyPr vert="horz" lIns="91440" tIns="45720" rIns="91440" bIns="45720" rtlCol="0" anchor="ctr">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r>
              <a:rPr lang="fr-CA" sz="1400" b="1" spc="330" dirty="0">
                <a:solidFill>
                  <a:srgbClr val="7DBC3A"/>
                </a:solidFill>
                <a:latin typeface="Arial Black" panose="020B0604020202020204" pitchFamily="34" charset="0"/>
                <a:cs typeface="Arial Black" panose="020B0604020202020204" pitchFamily="34" charset="0"/>
              </a:rPr>
              <a:t>Meilleures pratiques Localisateur dédié</a:t>
            </a:r>
            <a:br>
              <a:rPr lang="fr-CA" sz="1400" b="1" spc="330" dirty="0">
                <a:solidFill>
                  <a:srgbClr val="7DBC3A"/>
                </a:solidFill>
                <a:latin typeface="Arial Black" panose="020B0604020202020204" pitchFamily="34" charset="0"/>
                <a:cs typeface="Arial Black" panose="020B0604020202020204" pitchFamily="34" charset="0"/>
              </a:rPr>
            </a:br>
            <a:br>
              <a:rPr lang="fr-CA" sz="900" b="1" spc="320" dirty="0">
                <a:solidFill>
                  <a:srgbClr val="6D6F6E"/>
                </a:solidFill>
                <a:latin typeface="Arial Black" panose="020B0604020202020204" pitchFamily="34" charset="0"/>
                <a:cs typeface="Arial Black" panose="020B0604020202020204" pitchFamily="34" charset="0"/>
              </a:rPr>
            </a:br>
            <a:r>
              <a:rPr lang="fr-CA" sz="900" b="1" spc="320" dirty="0">
                <a:solidFill>
                  <a:srgbClr val="6D6F6E"/>
                </a:solidFill>
                <a:latin typeface="Arial Black" panose="020B0604020202020204" pitchFamily="34" charset="0"/>
                <a:cs typeface="Arial Black" panose="020B0604020202020204" pitchFamily="34" charset="0"/>
              </a:rPr>
              <a:t>Propriétaire de projet </a:t>
            </a:r>
            <a:r>
              <a:rPr lang="fr-CA" sz="900" b="1" spc="210" dirty="0">
                <a:solidFill>
                  <a:srgbClr val="6D6F6E"/>
                </a:solidFill>
                <a:latin typeface="Arial Black" panose="020B0604020202020204" pitchFamily="34" charset="0"/>
                <a:cs typeface="Arial Black" panose="020B0604020202020204" pitchFamily="34" charset="0"/>
              </a:rPr>
              <a:t>– Avis de demande de localisateur dédié</a:t>
            </a:r>
          </a:p>
        </p:txBody>
      </p:sp>
      <p:sp>
        <p:nvSpPr>
          <p:cNvPr id="2" name="Subtitle 2">
            <a:extLst>
              <a:ext uri="{FF2B5EF4-FFF2-40B4-BE49-F238E27FC236}">
                <a16:creationId xmlns:a16="http://schemas.microsoft.com/office/drawing/2014/main" id="{90A1AC25-30DA-0C9D-FC2B-06F83C5D0945}"/>
              </a:ext>
            </a:extLst>
          </p:cNvPr>
          <p:cNvSpPr txBox="1">
            <a:spLocks/>
          </p:cNvSpPr>
          <p:nvPr/>
        </p:nvSpPr>
        <p:spPr>
          <a:xfrm>
            <a:off x="534987" y="1209756"/>
            <a:ext cx="6938709" cy="789755"/>
          </a:xfrm>
          <a:prstGeom prst="rect">
            <a:avLst/>
          </a:prstGeom>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rPr>
              <a:t>Cette information touche particulièrement les </a:t>
            </a:r>
            <a:r>
              <a:rPr lang="fr-CA" sz="1000" b="1" spc="10" dirty="0">
                <a:solidFill>
                  <a:srgbClr val="6D6F6E"/>
                </a:solidFill>
                <a:latin typeface="Arial" panose="020B0604020202020204" pitchFamily="34" charset="0"/>
                <a:cs typeface="Arial" panose="020B0604020202020204" pitchFamily="34" charset="0"/>
              </a:rPr>
              <a:t>Propriétaires de projets </a:t>
            </a:r>
            <a:r>
              <a:rPr lang="fr-CA" sz="1000" spc="10" dirty="0">
                <a:solidFill>
                  <a:srgbClr val="6D6F6E"/>
                </a:solidFill>
                <a:latin typeface="Arial" panose="020B0604020202020204" pitchFamily="34" charset="0"/>
                <a:cs typeface="Arial" panose="020B0604020202020204" pitchFamily="34" charset="0"/>
              </a:rPr>
              <a:t>et pourrait ne pas répondre de l’information pour les autres</a:t>
            </a:r>
            <a:r>
              <a:rPr lang="fr-CA" sz="1000" b="1" spc="10" dirty="0">
                <a:solidFill>
                  <a:srgbClr val="6D6F6E"/>
                </a:solidFill>
                <a:latin typeface="Arial" panose="020B0604020202020204" pitchFamily="34" charset="0"/>
                <a:cs typeface="Arial" panose="020B0604020202020204" pitchFamily="34" charset="0"/>
              </a:rPr>
              <a:t> </a:t>
            </a:r>
            <a:r>
              <a:rPr lang="fr-CA" sz="1000" spc="10" dirty="0">
                <a:solidFill>
                  <a:srgbClr val="6D6F6E"/>
                </a:solidFill>
                <a:latin typeface="Arial" panose="020B0604020202020204" pitchFamily="34" charset="0"/>
                <a:cs typeface="Arial" panose="020B0604020202020204" pitchFamily="34" charset="0"/>
              </a:rPr>
              <a:t>parties.  Vous pourrez trouver les Meilleures pratiques pour les </a:t>
            </a:r>
            <a:r>
              <a:rPr lang="fr-CA" sz="1000" spc="10" dirty="0">
                <a:solidFill>
                  <a:srgbClr val="FF0000"/>
                </a:solidFill>
                <a:latin typeface="Arial" panose="020B0604020202020204" pitchFamily="34" charset="0"/>
                <a:cs typeface="Arial" panose="020B0604020202020204" pitchFamily="34" charset="0"/>
              </a:rPr>
              <a:t>Propriétaires d’infrastructures souterraines</a:t>
            </a:r>
            <a:r>
              <a:rPr lang="fr-CA" sz="1000" spc="10" dirty="0">
                <a:solidFill>
                  <a:srgbClr val="6D6F6E"/>
                </a:solidFill>
                <a:latin typeface="Arial" panose="020B0604020202020204" pitchFamily="34" charset="0"/>
                <a:cs typeface="Arial" panose="020B0604020202020204" pitchFamily="34" charset="0"/>
              </a:rPr>
              <a:t> et des </a:t>
            </a:r>
            <a:r>
              <a:rPr lang="fr-CA" sz="1000" b="1" spc="10" dirty="0">
                <a:solidFill>
                  <a:srgbClr val="FF0000"/>
                </a:solidFill>
                <a:latin typeface="Arial" panose="020B0604020202020204" pitchFamily="34" charset="0"/>
                <a:cs typeface="Arial" panose="020B0604020202020204" pitchFamily="34" charset="0"/>
              </a:rPr>
              <a:t>Responsables d’excavation </a:t>
            </a:r>
            <a:r>
              <a:rPr lang="fr-CA" sz="1000" spc="10" dirty="0">
                <a:solidFill>
                  <a:srgbClr val="6D6F6E"/>
                </a:solidFill>
                <a:latin typeface="Arial" panose="020B0604020202020204" pitchFamily="34" charset="0"/>
                <a:cs typeface="Arial" panose="020B0604020202020204" pitchFamily="34" charset="0"/>
              </a:rPr>
              <a:t>sur notre site Internet </a:t>
            </a:r>
            <a:r>
              <a:rPr lang="fr-CA" sz="1000" spc="10" dirty="0">
                <a:solidFill>
                  <a:srgbClr val="6D6F6E"/>
                </a:solidFill>
                <a:latin typeface="Arial" panose="020B0604020202020204" pitchFamily="34" charset="0"/>
                <a:cs typeface="Arial" panose="020B0604020202020204" pitchFamily="34" charset="0"/>
                <a:hlinkClick r:id="rId2"/>
              </a:rPr>
              <a:t>https://ontarioonecall.ca/dl/</a:t>
            </a:r>
            <a:r>
              <a:rPr lang="fr-CA" sz="1000" spc="10" dirty="0">
                <a:solidFill>
                  <a:srgbClr val="6D6F6E"/>
                </a:solidFill>
                <a:latin typeface="Arial" panose="020B0604020202020204" pitchFamily="34" charset="0"/>
                <a:cs typeface="Arial" panose="020B0604020202020204" pitchFamily="34" charset="0"/>
              </a:rPr>
              <a:t>. </a:t>
            </a:r>
          </a:p>
        </p:txBody>
      </p:sp>
      <p:sp>
        <p:nvSpPr>
          <p:cNvPr id="7" name="Subtitle 2">
            <a:extLst>
              <a:ext uri="{FF2B5EF4-FFF2-40B4-BE49-F238E27FC236}">
                <a16:creationId xmlns:a16="http://schemas.microsoft.com/office/drawing/2014/main" id="{1FE927D3-8588-466B-9EF1-9DE6F5E9D52A}"/>
              </a:ext>
            </a:extLst>
          </p:cNvPr>
          <p:cNvSpPr txBox="1">
            <a:spLocks/>
          </p:cNvSpPr>
          <p:nvPr/>
        </p:nvSpPr>
        <p:spPr>
          <a:xfrm>
            <a:off x="534987" y="1999511"/>
            <a:ext cx="6796471" cy="1954015"/>
          </a:xfrm>
          <a:prstGeom prst="rect">
            <a:avLst/>
          </a:prstGeom>
          <a:solidFill>
            <a:srgbClr val="F2F8EC"/>
          </a:solidFill>
          <a:ln>
            <a:noFill/>
          </a:ln>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lnSpc>
                <a:spcPct val="130000"/>
              </a:lnSpc>
            </a:pPr>
            <a:r>
              <a:rPr lang="fr-CA" sz="1200" b="1" spc="10" dirty="0">
                <a:solidFill>
                  <a:srgbClr val="7DBC3A"/>
                </a:solidFill>
                <a:latin typeface="Arial" panose="020B0604020202020204" pitchFamily="34" charset="0"/>
                <a:cs typeface="Arial" panose="020B0604020202020204" pitchFamily="34" charset="0"/>
              </a:rPr>
              <a:t>Avantages d’un localisateur dédié pour le propriétaire de projet</a:t>
            </a:r>
            <a:endParaRPr lang="fr-CA" sz="1200" spc="10" dirty="0">
              <a:solidFill>
                <a:srgbClr val="7DBC3A"/>
              </a:solidFill>
              <a:latin typeface="Arial" panose="020B0604020202020204" pitchFamily="34" charset="0"/>
              <a:cs typeface="Arial" panose="020B0604020202020204" pitchFamily="34" charset="0"/>
            </a:endParaRPr>
          </a:p>
          <a:p>
            <a:pPr marL="72000" algn="l">
              <a:lnSpc>
                <a:spcPct val="150000"/>
              </a:lnSpc>
            </a:pPr>
            <a:r>
              <a:rPr lang="fr-CA" sz="1000" spc="10" dirty="0">
                <a:solidFill>
                  <a:srgbClr val="6D6F6E"/>
                </a:solidFill>
                <a:latin typeface="Arial" panose="020B0604020202020204" pitchFamily="34" charset="0"/>
                <a:cs typeface="Arial" panose="020B0604020202020204" pitchFamily="34" charset="0"/>
              </a:rPr>
              <a:t>Le nouveau modèle de LD vous donne le contrôle sur la livraison des localisations afin de les avoir complétées selon vos besoins. Il encourage l’efficacité lorsque le travail décrit suit un échéancier restreint, touche un large terrain et/ou prendra beaucoup de temps pour être complété. </a:t>
            </a:r>
          </a:p>
          <a:p>
            <a:pPr marL="72000" algn="l">
              <a:lnSpc>
                <a:spcPct val="150000"/>
              </a:lnSpc>
            </a:pPr>
            <a:r>
              <a:rPr lang="fr-CA" sz="1000" spc="10" dirty="0">
                <a:solidFill>
                  <a:srgbClr val="6D6F6E"/>
                </a:solidFill>
                <a:latin typeface="Arial" panose="020B0604020202020204" pitchFamily="34" charset="0"/>
                <a:cs typeface="Arial" panose="020B0604020202020204" pitchFamily="34" charset="0"/>
              </a:rPr>
              <a:t>L’avis de 90 jours permet aux Propriétaires d’infrastructures souterraines affectées et </a:t>
            </a:r>
            <a:r>
              <a:rPr lang="fr-CA" sz="1000" dirty="0">
                <a:solidFill>
                  <a:srgbClr val="6D6F6E"/>
                </a:solidFill>
                <a:latin typeface="Arial" panose="020B0604020202020204" pitchFamily="34" charset="0"/>
                <a:ea typeface="Calibri" panose="020F0502020204030204" pitchFamily="34" charset="0"/>
                <a:cs typeface="Arial" panose="020B0604020202020204" pitchFamily="34" charset="0"/>
              </a:rPr>
              <a:t>les LDFS d’avoir du temps pour de l</a:t>
            </a:r>
            <a:r>
              <a:rPr lang="fr-CA" sz="1000" spc="10" dirty="0">
                <a:solidFill>
                  <a:srgbClr val="6D6F6E"/>
                </a:solidFill>
                <a:latin typeface="Arial" panose="020B0604020202020204" pitchFamily="34" charset="0"/>
                <a:cs typeface="Arial" panose="020B0604020202020204" pitchFamily="34" charset="0"/>
              </a:rPr>
              <a:t>’entraînement, amasser les ressources nécessaires, trouver les cartes et s’assurer qu’ils peuvent rencontrer les normes standards pour compléter les localisations demandées pour le travail désigné. </a:t>
            </a:r>
          </a:p>
        </p:txBody>
      </p:sp>
    </p:spTree>
    <p:extLst>
      <p:ext uri="{BB962C8B-B14F-4D97-AF65-F5344CB8AC3E}">
        <p14:creationId xmlns:p14="http://schemas.microsoft.com/office/powerpoint/2010/main" val="27078190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8859</TotalTime>
  <Words>888</Words>
  <Application>Microsoft Office PowerPoint</Application>
  <PresentationFormat>Custom</PresentationFormat>
  <Paragraphs>34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Calibri Light</vt:lpstr>
      <vt:lpstr>Wingdings</vt:lpstr>
      <vt:lpstr>Office Theme</vt:lpstr>
      <vt:lpstr>Meilleures pratiques Localisateur dédié  Propriétaire de projets– Avis de demande de localisateur dédié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dc:title>
  <dc:creator>Christine Hollett</dc:creator>
  <cp:lastModifiedBy>Kim Morris</cp:lastModifiedBy>
  <cp:revision>164</cp:revision>
  <cp:lastPrinted>2022-10-19T12:42:05Z</cp:lastPrinted>
  <dcterms:created xsi:type="dcterms:W3CDTF">2019-02-28T16:29:50Z</dcterms:created>
  <dcterms:modified xsi:type="dcterms:W3CDTF">2023-07-03T15:27:09Z</dcterms:modified>
</cp:coreProperties>
</file>