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F6E"/>
    <a:srgbClr val="7DBC3A"/>
    <a:srgbClr val="F2F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73CBCE-1C91-45F0-A634-A2C844D78050}" v="1" dt="2023-07-03T15:06:22.1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p:scale>
          <a:sx n="98" d="100"/>
          <a:sy n="98" d="100"/>
        </p:scale>
        <p:origin x="1373" y="-25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Morris" userId="e897df21-9037-4409-a909-9426509c33fa" providerId="ADAL" clId="{BD73CBCE-1C91-45F0-A634-A2C844D78050}"/>
    <pc:docChg chg="custSel modSld">
      <pc:chgData name="Kim Morris" userId="e897df21-9037-4409-a909-9426509c33fa" providerId="ADAL" clId="{BD73CBCE-1C91-45F0-A634-A2C844D78050}" dt="2023-07-03T15:11:04.690" v="38" actId="20577"/>
      <pc:docMkLst>
        <pc:docMk/>
      </pc:docMkLst>
      <pc:sldChg chg="modSp mod">
        <pc:chgData name="Kim Morris" userId="e897df21-9037-4409-a909-9426509c33fa" providerId="ADAL" clId="{BD73CBCE-1C91-45F0-A634-A2C844D78050}" dt="2023-07-03T15:07:16.372" v="17" actId="20577"/>
        <pc:sldMkLst>
          <pc:docMk/>
          <pc:sldMk cId="966823581" sldId="256"/>
        </pc:sldMkLst>
        <pc:spChg chg="mod">
          <ac:chgData name="Kim Morris" userId="e897df21-9037-4409-a909-9426509c33fa" providerId="ADAL" clId="{BD73CBCE-1C91-45F0-A634-A2C844D78050}" dt="2023-07-03T15:07:16.372" v="17" actId="20577"/>
          <ac:spMkLst>
            <pc:docMk/>
            <pc:sldMk cId="966823581" sldId="256"/>
            <ac:spMk id="5" creationId="{A4369EA5-94C9-3B6D-5712-C8BA2D94A383}"/>
          </ac:spMkLst>
        </pc:spChg>
        <pc:spChg chg="mod">
          <ac:chgData name="Kim Morris" userId="e897df21-9037-4409-a909-9426509c33fa" providerId="ADAL" clId="{BD73CBCE-1C91-45F0-A634-A2C844D78050}" dt="2023-07-03T15:06:31.568" v="3"/>
          <ac:spMkLst>
            <pc:docMk/>
            <pc:sldMk cId="966823581" sldId="256"/>
            <ac:spMk id="8" creationId="{5EA2CFB9-9652-4838-A7FA-0E3572B4EC65}"/>
          </ac:spMkLst>
        </pc:spChg>
      </pc:sldChg>
      <pc:sldChg chg="modSp mod">
        <pc:chgData name="Kim Morris" userId="e897df21-9037-4409-a909-9426509c33fa" providerId="ADAL" clId="{BD73CBCE-1C91-45F0-A634-A2C844D78050}" dt="2023-07-03T15:11:04.690" v="38" actId="20577"/>
        <pc:sldMkLst>
          <pc:docMk/>
          <pc:sldMk cId="184381693" sldId="257"/>
        </pc:sldMkLst>
        <pc:spChg chg="mod">
          <ac:chgData name="Kim Morris" userId="e897df21-9037-4409-a909-9426509c33fa" providerId="ADAL" clId="{BD73CBCE-1C91-45F0-A634-A2C844D78050}" dt="2023-07-03T15:11:04.690" v="38" actId="20577"/>
          <ac:spMkLst>
            <pc:docMk/>
            <pc:sldMk cId="184381693" sldId="257"/>
            <ac:spMk id="4" creationId="{5C6E73AC-3EAF-C025-64EA-449480FC9EA5}"/>
          </ac:spMkLst>
        </pc:spChg>
        <pc:spChg chg="mod">
          <ac:chgData name="Kim Morris" userId="e897df21-9037-4409-a909-9426509c33fa" providerId="ADAL" clId="{BD73CBCE-1C91-45F0-A634-A2C844D78050}" dt="2023-07-03T15:10:20.012" v="35" actId="20577"/>
          <ac:spMkLst>
            <pc:docMk/>
            <pc:sldMk cId="184381693" sldId="257"/>
            <ac:spMk id="5" creationId="{9373FC25-8EF1-4F23-5581-43E5AA0EDAE1}"/>
          </ac:spMkLst>
        </pc:spChg>
        <pc:spChg chg="mod">
          <ac:chgData name="Kim Morris" userId="e897df21-9037-4409-a909-9426509c33fa" providerId="ADAL" clId="{BD73CBCE-1C91-45F0-A634-A2C844D78050}" dt="2023-07-03T15:08:04.455" v="22" actId="20577"/>
          <ac:spMkLst>
            <pc:docMk/>
            <pc:sldMk cId="184381693" sldId="257"/>
            <ac:spMk id="6" creationId="{1FE927D3-8588-466B-9EF1-9DE6F5E9D52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E51EB96-266E-4220-A32B-8513A4044D21}" type="datetimeFigureOut">
              <a:rPr lang="en-CA" smtClean="0"/>
              <a:t>2023-07-03</a:t>
            </a:fld>
            <a:endParaRPr lang="en-CA"/>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ED59DF-5A3E-4782-8171-1A16FC9F9C5D}" type="slidenum">
              <a:rPr lang="en-CA" smtClean="0"/>
              <a:t>‹#›</a:t>
            </a:fld>
            <a:endParaRPr lang="en-CA"/>
          </a:p>
        </p:txBody>
      </p:sp>
    </p:spTree>
    <p:extLst>
      <p:ext uri="{BB962C8B-B14F-4D97-AF65-F5344CB8AC3E}">
        <p14:creationId xmlns:p14="http://schemas.microsoft.com/office/powerpoint/2010/main" val="277906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1B10E2-B1F4-478A-8324-61045D66375F}"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1.0 </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421534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CECF3-C14A-4B13-A81F-253F16B47F79}"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1.0 </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0630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43524-E2A6-460C-AB72-53CFF77821F0}"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1.0 </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66439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3CC909-35DE-462B-97F0-A9ACBCB69623}"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1.0 </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94117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FB3EDD-9D7A-40EA-B6E3-9B51E2C2CCD6}"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1.0 </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230682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3E5586-D322-46F3-9349-96FB6CD4D0D7}"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1.0 </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269281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BE3DFA-0017-41A4-A70F-10015F8B2D62}" type="datetime1">
              <a:rPr lang="en-US" smtClean="0"/>
              <a:t>7/3/2023</a:t>
            </a:fld>
            <a:endParaRPr lang="en-US"/>
          </a:p>
        </p:txBody>
      </p:sp>
      <p:sp>
        <p:nvSpPr>
          <p:cNvPr id="8" name="Footer Placeholder 7"/>
          <p:cNvSpPr>
            <a:spLocks noGrp="1"/>
          </p:cNvSpPr>
          <p:nvPr>
            <p:ph type="ftr" sz="quarter" idx="11"/>
          </p:nvPr>
        </p:nvSpPr>
        <p:spPr/>
        <p:txBody>
          <a:bodyPr/>
          <a:lstStyle/>
          <a:p>
            <a:r>
              <a:rPr lang="en-US"/>
              <a:t>Version 1.0 </a:t>
            </a:r>
          </a:p>
        </p:txBody>
      </p:sp>
      <p:sp>
        <p:nvSpPr>
          <p:cNvPr id="9" name="Slide Number Placeholder 8"/>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47687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63BD71-0AFE-49DF-82E8-5367CC8B0F38}" type="datetime1">
              <a:rPr lang="en-US" smtClean="0"/>
              <a:t>7/3/2023</a:t>
            </a:fld>
            <a:endParaRPr lang="en-US"/>
          </a:p>
        </p:txBody>
      </p:sp>
      <p:sp>
        <p:nvSpPr>
          <p:cNvPr id="4" name="Footer Placeholder 3"/>
          <p:cNvSpPr>
            <a:spLocks noGrp="1"/>
          </p:cNvSpPr>
          <p:nvPr>
            <p:ph type="ftr" sz="quarter" idx="11"/>
          </p:nvPr>
        </p:nvSpPr>
        <p:spPr/>
        <p:txBody>
          <a:bodyPr/>
          <a:lstStyle/>
          <a:p>
            <a:r>
              <a:rPr lang="en-US"/>
              <a:t>Version 1.0 </a:t>
            </a:r>
          </a:p>
        </p:txBody>
      </p:sp>
      <p:sp>
        <p:nvSpPr>
          <p:cNvPr id="5" name="Slide Number Placeholder 4"/>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93538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FE89D-DF53-468D-A069-EC6439C9447E}" type="datetime1">
              <a:rPr lang="en-US" smtClean="0"/>
              <a:t>7/3/2023</a:t>
            </a:fld>
            <a:endParaRPr lang="en-US"/>
          </a:p>
        </p:txBody>
      </p:sp>
      <p:sp>
        <p:nvSpPr>
          <p:cNvPr id="3" name="Footer Placeholder 2"/>
          <p:cNvSpPr>
            <a:spLocks noGrp="1"/>
          </p:cNvSpPr>
          <p:nvPr>
            <p:ph type="ftr" sz="quarter" idx="11"/>
          </p:nvPr>
        </p:nvSpPr>
        <p:spPr/>
        <p:txBody>
          <a:bodyPr/>
          <a:lstStyle/>
          <a:p>
            <a:r>
              <a:rPr lang="en-US"/>
              <a:t>Version 1.0 </a:t>
            </a:r>
          </a:p>
        </p:txBody>
      </p:sp>
      <p:sp>
        <p:nvSpPr>
          <p:cNvPr id="4" name="Slide Number Placeholder 3"/>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164726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E8963BD6-6389-49AA-AE60-DAE7D69C9E4B}"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1.0 </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14257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9ABD561C-89A2-4968-8502-8D7F5D6F8981}"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1.0 </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4971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A53E681-C18D-45CF-8576-73FD4D80B5F5}" type="datetime1">
              <a:rPr lang="en-US" smtClean="0"/>
              <a:t>7/3/2023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Version 1.0 </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BC8662A-5B63-408A-B293-61ADA17506A5}" type="slidenum">
              <a:rPr lang="en-US" smtClean="0"/>
              <a:t>‹#›</a:t>
            </a:fld>
            <a:endParaRPr lang="en-US"/>
          </a:p>
        </p:txBody>
      </p:sp>
    </p:spTree>
    <p:extLst>
      <p:ext uri="{BB962C8B-B14F-4D97-AF65-F5344CB8AC3E}">
        <p14:creationId xmlns:p14="http://schemas.microsoft.com/office/powerpoint/2010/main" val="2247873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ntario.ca/fr/lois/loi/12o04" TargetMode="External"/><Relationship Id="rId2" Type="http://schemas.openxmlformats.org/officeDocument/2006/relationships/hyperlink" Target="https://www.ontarioonecall.ca/dl/excavators-participating-in-dedicated-locator/" TargetMode="External"/><Relationship Id="rId1" Type="http://schemas.openxmlformats.org/officeDocument/2006/relationships/slideLayout" Target="../slideLayouts/slideLayout1.xml"/><Relationship Id="rId5" Type="http://schemas.openxmlformats.org/officeDocument/2006/relationships/hyperlink" Target="https://ontarioonecall.ca/dl/" TargetMode="External"/><Relationship Id="rId4" Type="http://schemas.openxmlformats.org/officeDocument/2006/relationships/hyperlink" Target="mailto:DL@OntarioOneCall.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L@OntarioOneCall.ca" TargetMode="External"/><Relationship Id="rId2" Type="http://schemas.openxmlformats.org/officeDocument/2006/relationships/hyperlink" Target="https://www.ontarioonecall.ca/resources/" TargetMode="External"/><Relationship Id="rId1" Type="http://schemas.openxmlformats.org/officeDocument/2006/relationships/slideLayout" Target="../slideLayouts/slideLayout2.xml"/><Relationship Id="rId4" Type="http://schemas.openxmlformats.org/officeDocument/2006/relationships/hyperlink" Target="https://ontarioonecall.ca/d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F09C-0F20-4A27-8F79-DCB4CE336E59}"/>
              </a:ext>
            </a:extLst>
          </p:cNvPr>
          <p:cNvSpPr>
            <a:spLocks noGrp="1"/>
          </p:cNvSpPr>
          <p:nvPr>
            <p:ph type="ctrTitle"/>
          </p:nvPr>
        </p:nvSpPr>
        <p:spPr>
          <a:xfrm>
            <a:off x="1650561" y="314533"/>
            <a:ext cx="5934605" cy="865295"/>
          </a:xfrm>
        </p:spPr>
        <p:txBody>
          <a:bodyPr>
            <a:normAutofit/>
          </a:bodyPr>
          <a:lstStyle/>
          <a:p>
            <a:pPr algn="l"/>
            <a:r>
              <a:rPr lang="fr-CA" sz="1400" b="1" spc="330" dirty="0">
                <a:solidFill>
                  <a:srgbClr val="7DBC3A"/>
                </a:solidFill>
                <a:latin typeface="Arial Black" panose="020B0604020202020204" pitchFamily="34" charset="0"/>
                <a:cs typeface="Arial Black" panose="020B0604020202020204" pitchFamily="34" charset="0"/>
              </a:rPr>
              <a:t>Locateur dédié MEILLEURES PRATIQUES</a:t>
            </a:r>
            <a:br>
              <a:rPr lang="fr-CA" sz="1400" b="1" spc="330" dirty="0">
                <a:solidFill>
                  <a:srgbClr val="7DBC3A"/>
                </a:solidFill>
                <a:latin typeface="Arial Black" panose="020B0604020202020204" pitchFamily="34" charset="0"/>
                <a:cs typeface="Arial Black" panose="020B0604020202020204" pitchFamily="34" charset="0"/>
              </a:rPr>
            </a:br>
            <a:br>
              <a:rPr lang="fr-CA" sz="900" b="1" spc="320" dirty="0">
                <a:solidFill>
                  <a:srgbClr val="6D6F6E"/>
                </a:solidFill>
                <a:latin typeface="Arial Black" panose="020B0604020202020204" pitchFamily="34" charset="0"/>
                <a:cs typeface="Arial Black" panose="020B0604020202020204" pitchFamily="34" charset="0"/>
              </a:rPr>
            </a:br>
            <a:r>
              <a:rPr lang="fr-CA" sz="900" b="1" spc="210" dirty="0">
                <a:solidFill>
                  <a:srgbClr val="6D6F6E"/>
                </a:solidFill>
                <a:latin typeface="Arial Black" panose="020B0604020202020204" pitchFamily="34" charset="0"/>
                <a:cs typeface="Arial Black" panose="020B0604020202020204" pitchFamily="34" charset="0"/>
              </a:rPr>
              <a:t>Responsable d’excavation – Locateur dédié Avis de requête</a:t>
            </a:r>
          </a:p>
        </p:txBody>
      </p:sp>
      <p:sp>
        <p:nvSpPr>
          <p:cNvPr id="3" name="Subtitle 2">
            <a:extLst>
              <a:ext uri="{FF2B5EF4-FFF2-40B4-BE49-F238E27FC236}">
                <a16:creationId xmlns:a16="http://schemas.microsoft.com/office/drawing/2014/main" id="{4C12C6B5-B311-4484-B795-91AB9333EAB4}"/>
              </a:ext>
            </a:extLst>
          </p:cNvPr>
          <p:cNvSpPr>
            <a:spLocks noGrp="1"/>
          </p:cNvSpPr>
          <p:nvPr>
            <p:ph type="subTitle" idx="1"/>
          </p:nvPr>
        </p:nvSpPr>
        <p:spPr>
          <a:xfrm>
            <a:off x="577548" y="2204905"/>
            <a:ext cx="6617304" cy="3943345"/>
          </a:xfrm>
          <a:solidFill>
            <a:srgbClr val="F2F8EC"/>
          </a:solidFill>
        </p:spPr>
        <p:txBody>
          <a:bodyPr>
            <a:noAutofit/>
          </a:bodyPr>
          <a:lstStyle/>
          <a:p>
            <a:pPr algn="l">
              <a:lnSpc>
                <a:spcPct val="100000"/>
              </a:lnSpc>
              <a:spcAft>
                <a:spcPts val="0"/>
              </a:spcAft>
            </a:pPr>
            <a:br>
              <a:rPr lang="fr-CA" sz="400" b="1" spc="10" dirty="0">
                <a:solidFill>
                  <a:srgbClr val="7DBC3A"/>
                </a:solidFill>
                <a:latin typeface="Arial" panose="020B0604020202020204" pitchFamily="34" charset="0"/>
                <a:cs typeface="Arial" panose="020B0604020202020204" pitchFamily="34" charset="0"/>
              </a:rPr>
            </a:br>
            <a:r>
              <a:rPr lang="fr-CA" sz="1200" b="1" spc="10" dirty="0">
                <a:solidFill>
                  <a:srgbClr val="7DBC3A"/>
                </a:solidFill>
                <a:latin typeface="Arial" panose="020B0604020202020204" pitchFamily="34" charset="0"/>
                <a:cs typeface="Arial" panose="020B0604020202020204" pitchFamily="34" charset="0"/>
              </a:rPr>
              <a:t>Ce qu’il faut savoir…</a:t>
            </a:r>
          </a:p>
          <a:p>
            <a:pPr marR="11100" algn="l">
              <a:lnSpc>
                <a:spcPct val="150000"/>
              </a:lnSpc>
            </a:pPr>
            <a:r>
              <a:rPr lang="fr-CA" sz="1000" b="0" i="0" dirty="0">
                <a:solidFill>
                  <a:schemeClr val="bg1">
                    <a:lumMod val="50000"/>
                  </a:schemeClr>
                </a:solidFill>
                <a:effectLst/>
                <a:latin typeface="Arial" panose="020B0604020202020204" pitchFamily="34" charset="0"/>
                <a:cs typeface="Arial" panose="020B0604020202020204" pitchFamily="34" charset="0"/>
              </a:rPr>
              <a:t>Ce modèle de Locateur dédié est un changement majeur sur le fonctionnement des projets de grande envergure qui sont réalisés en Ontario. </a:t>
            </a:r>
          </a:p>
          <a:p>
            <a:pPr marR="11100" algn="l">
              <a:lnSpc>
                <a:spcPct val="150000"/>
              </a:lnSpc>
            </a:pPr>
            <a:r>
              <a:rPr lang="fr-CA" sz="1000" b="0" i="0" dirty="0">
                <a:solidFill>
                  <a:schemeClr val="bg1">
                    <a:lumMod val="50000"/>
                  </a:schemeClr>
                </a:solidFill>
                <a:effectLst/>
                <a:latin typeface="Arial" panose="020B0604020202020204" pitchFamily="34" charset="0"/>
                <a:cs typeface="Arial" panose="020B0604020202020204" pitchFamily="34" charset="0"/>
              </a:rPr>
              <a:t>Ce nouveau modèle encourage l’efficacité et permet aux gestionnaires de projet une plus grande flexibilité car le Locateur travaille pour le propriétaire du projet selon son horaire de projet et pourrait réduire le temps perdu auprès des travailleurs ou de l’équipement. </a:t>
            </a:r>
          </a:p>
          <a:p>
            <a:pPr marR="11520" algn="l">
              <a:lnSpc>
                <a:spcPct val="150000"/>
              </a:lnSpc>
            </a:pPr>
            <a:r>
              <a:rPr lang="fr-CA" sz="1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Les propriétaires de projets doivent soumettre les formulaires requis par Ontario One Call et demander une identification de locateur dédié  (ID LD) pour eux.</a:t>
            </a:r>
          </a:p>
          <a:p>
            <a:pPr algn="l">
              <a:lnSpc>
                <a:spcPct val="150000"/>
              </a:lnSpc>
            </a:pPr>
            <a:r>
              <a:rPr lang="fr-CA" sz="1000" dirty="0">
                <a:solidFill>
                  <a:srgbClr val="6D6F6E"/>
                </a:solidFill>
                <a:latin typeface="Arial" panose="020B0604020202020204" pitchFamily="34" charset="0"/>
                <a:ea typeface="Calibri" panose="020F0502020204030204" pitchFamily="34" charset="0"/>
                <a:cs typeface="Arial" panose="020B0604020202020204" pitchFamily="34" charset="0"/>
              </a:rPr>
              <a:t>Les parties autorisées recevront une (ID LD) pour leur projet spécifique. Utiliser incorrectement une identification de locateur dédié cause une notification incorrecte. </a:t>
            </a:r>
            <a:r>
              <a:rPr lang="fr-CA" sz="1000" b="1" dirty="0">
                <a:solidFill>
                  <a:srgbClr val="6D6F6E"/>
                </a:solidFill>
                <a:latin typeface="Arial" panose="020B0604020202020204" pitchFamily="34" charset="0"/>
                <a:ea typeface="Calibri" panose="020F0502020204030204" pitchFamily="34" charset="0"/>
                <a:cs typeface="Arial" panose="020B0604020202020204" pitchFamily="34" charset="0"/>
              </a:rPr>
              <a:t>Si vous soumettez une requête avec un identification (ID) incorrecte, vous devrez annuler cette requête et soumettre une nouvelle requête avec le bon identificateur de locateur dédié (ID LD) pour assurer une bonne notification. </a:t>
            </a:r>
          </a:p>
          <a:p>
            <a:pPr algn="l">
              <a:lnSpc>
                <a:spcPct val="150000"/>
              </a:lnSpc>
            </a:pPr>
            <a:r>
              <a:rPr lang="fr-CA" sz="1000" spc="10" dirty="0">
                <a:solidFill>
                  <a:srgbClr val="6D6F6E"/>
                </a:solidFill>
                <a:latin typeface="Arial" panose="020B0604020202020204" pitchFamily="34" charset="0"/>
                <a:cs typeface="Arial" panose="020B0604020202020204" pitchFamily="34" charset="0"/>
              </a:rPr>
              <a:t>Vous devez suivre les meilleures pratiques et soumettre des demandes de localisation valides avec des cartes précisant les aires de travail sélectionnées. </a:t>
            </a:r>
          </a:p>
          <a:p>
            <a:pPr algn="l">
              <a:lnSpc>
                <a:spcPct val="100000"/>
              </a:lnSpc>
            </a:pPr>
            <a:endParaRPr lang="fr-CA" sz="800" spc="10" dirty="0">
              <a:solidFill>
                <a:srgbClr val="6D6F6E"/>
              </a:solidFill>
              <a:latin typeface="Arial" panose="020B0604020202020204" pitchFamily="34" charset="0"/>
              <a:cs typeface="Arial" panose="020B0604020202020204" pitchFamily="34" charset="0"/>
            </a:endParaRPr>
          </a:p>
          <a:p>
            <a:pPr marL="72000" algn="l">
              <a:lnSpc>
                <a:spcPct val="130000"/>
              </a:lnSpc>
            </a:pPr>
            <a:endParaRPr lang="fr-CA" sz="800" dirty="0">
              <a:solidFill>
                <a:srgbClr val="6D6F6E"/>
              </a:solidFill>
              <a:latin typeface="Arial" panose="020B0604020202020204" pitchFamily="34" charset="0"/>
              <a:cs typeface="Arial" panose="020B0604020202020204" pitchFamily="34" charset="0"/>
            </a:endParaRPr>
          </a:p>
        </p:txBody>
      </p:sp>
      <p:sp>
        <p:nvSpPr>
          <p:cNvPr id="8" name="Subtitle 2">
            <a:extLst>
              <a:ext uri="{FF2B5EF4-FFF2-40B4-BE49-F238E27FC236}">
                <a16:creationId xmlns:a16="http://schemas.microsoft.com/office/drawing/2014/main" id="{5EA2CFB9-9652-4838-A7FA-0E3572B4EC65}"/>
              </a:ext>
            </a:extLst>
          </p:cNvPr>
          <p:cNvSpPr txBox="1">
            <a:spLocks/>
          </p:cNvSpPr>
          <p:nvPr/>
        </p:nvSpPr>
        <p:spPr>
          <a:xfrm>
            <a:off x="580444" y="6287705"/>
            <a:ext cx="6614407" cy="2013457"/>
          </a:xfrm>
          <a:prstGeom prst="rect">
            <a:avLst/>
          </a:prstGeom>
          <a:solidFill>
            <a:srgbClr val="F2F8EC"/>
          </a:solidFill>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lnSpc>
                <a:spcPct val="130000"/>
              </a:lnSpc>
            </a:pPr>
            <a:r>
              <a:rPr lang="fr-CA" sz="1200" b="1" spc="10" dirty="0">
                <a:solidFill>
                  <a:srgbClr val="7DBC3A"/>
                </a:solidFill>
                <a:latin typeface="Arial" panose="020B0604020202020204" pitchFamily="34" charset="0"/>
                <a:cs typeface="Arial" panose="020B0604020202020204" pitchFamily="34" charset="0"/>
              </a:rPr>
              <a:t>Où trouvez des ressources?</a:t>
            </a:r>
          </a:p>
          <a:p>
            <a:pPr marL="72000" algn="l">
              <a:lnSpc>
                <a:spcPct val="130000"/>
              </a:lnSpc>
            </a:pPr>
            <a:r>
              <a:rPr lang="fr-CA" sz="1000" dirty="0">
                <a:solidFill>
                  <a:srgbClr val="6D6F6E"/>
                </a:solidFill>
                <a:latin typeface="Arial" panose="020B0604020202020204" pitchFamily="34" charset="0"/>
                <a:cs typeface="Arial" panose="020B0604020202020204" pitchFamily="34" charset="0"/>
              </a:rPr>
              <a:t>Mise à jour des Locateur dédiés se trouvent sur notre site Internet: Ressources de localisateur dédié – Responsables d</a:t>
            </a:r>
            <a:r>
              <a:rPr lang="fr-CA" sz="1000" dirty="0">
                <a:solidFill>
                  <a:srgbClr val="6D6F6E"/>
                </a:solidFill>
                <a:latin typeface="Arial" panose="020B0604020202020204" pitchFamily="34" charset="0"/>
                <a:cs typeface="Arial" panose="020B0604020202020204" pitchFamily="34" charset="0"/>
                <a:hlinkClick r:id="rId2"/>
              </a:rPr>
              <a:t>’excavation</a:t>
            </a:r>
            <a:r>
              <a:rPr lang="fr-CA" sz="1000" dirty="0">
                <a:solidFill>
                  <a:srgbClr val="6D6F6E"/>
                </a:solidFill>
                <a:latin typeface="Arial" panose="020B0604020202020204" pitchFamily="34" charset="0"/>
                <a:cs typeface="Arial" panose="020B0604020202020204" pitchFamily="34" charset="0"/>
              </a:rPr>
              <a:t> ()(LINK)</a:t>
            </a:r>
            <a:endParaRPr lang="fr-CA" sz="1000" dirty="0">
              <a:latin typeface="Arial" panose="020B0604020202020204" pitchFamily="34" charset="0"/>
              <a:cs typeface="Arial" panose="020B0604020202020204" pitchFamily="34" charset="0"/>
            </a:endParaRPr>
          </a:p>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hlinkClick r:id="rId3"/>
              </a:rPr>
              <a:t>Système d’information sur les infrastructures souterraines  </a:t>
            </a:r>
            <a:r>
              <a:rPr lang="fr-CA" sz="1000" spc="10" dirty="0">
                <a:solidFill>
                  <a:srgbClr val="6D6F6E"/>
                </a:solidFill>
                <a:latin typeface="Arial" panose="020B0604020202020204" pitchFamily="34" charset="0"/>
                <a:cs typeface="Arial" panose="020B0604020202020204" pitchFamily="34" charset="0"/>
              </a:rPr>
              <a:t>(Loi SIISO).</a:t>
            </a:r>
          </a:p>
          <a:p>
            <a:pPr marL="72000" lvl="0" algn="l" defTabSz="457200">
              <a:lnSpc>
                <a:spcPct val="130000"/>
              </a:lnSpc>
              <a:spcBef>
                <a:spcPts val="0"/>
              </a:spcBef>
            </a:pPr>
            <a:r>
              <a:rPr lang="fr-CA" sz="1000" spc="10" dirty="0">
                <a:solidFill>
                  <a:srgbClr val="6D6F6E"/>
                </a:solidFill>
                <a:latin typeface="Arial" panose="020B0604020202020204" pitchFamily="34" charset="0"/>
                <a:cs typeface="Arial" panose="020B0604020202020204" pitchFamily="34" charset="0"/>
              </a:rPr>
              <a:t>L’équipe de localisateur dédié est disponible pour toute aide supplémentaire à ce courriel: </a:t>
            </a:r>
            <a:r>
              <a:rPr lang="fr-CA" sz="1000" spc="10" dirty="0">
                <a:solidFill>
                  <a:srgbClr val="6D6F6E"/>
                </a:solidFill>
                <a:latin typeface="Arial" panose="020B0604020202020204" pitchFamily="34" charset="0"/>
                <a:cs typeface="Arial" panose="020B0604020202020204" pitchFamily="34" charset="0"/>
                <a:hlinkClick r:id="rId4"/>
              </a:rPr>
              <a:t>DL@OntarioOneCall.ca</a:t>
            </a:r>
            <a:r>
              <a:rPr lang="fr-CA" sz="1000" spc="10" dirty="0">
                <a:solidFill>
                  <a:srgbClr val="6D6F6E"/>
                </a:solidFill>
                <a:latin typeface="Arial" panose="020B0604020202020204" pitchFamily="34" charset="0"/>
                <a:cs typeface="Arial" panose="020B0604020202020204" pitchFamily="34" charset="0"/>
              </a:rPr>
              <a:t> ou par téléphone au 1-844-257-9490, poste 8221.  </a:t>
            </a:r>
          </a:p>
          <a:p>
            <a:pPr marL="72000" lvl="0" algn="l" defTabSz="457200">
              <a:lnSpc>
                <a:spcPct val="130000"/>
              </a:lnSpc>
              <a:spcBef>
                <a:spcPts val="0"/>
              </a:spcBef>
            </a:pPr>
            <a:r>
              <a:rPr lang="fr-CA" sz="1000" spc="10" dirty="0">
                <a:solidFill>
                  <a:srgbClr val="6D6F6E"/>
                </a:solidFill>
                <a:latin typeface="Arial" panose="020B0604020202020204" pitchFamily="34" charset="0"/>
                <a:cs typeface="Arial" panose="020B0604020202020204" pitchFamily="34" charset="0"/>
              </a:rPr>
              <a:t>Cliquez ici pour être sur la liste d’envoi de l’infolettre des localisateurs dédiés. </a:t>
            </a:r>
          </a:p>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rPr>
              <a:t>Meilleures pratiques – Responsable d’excavation sur la page ressource de Ontario One Call.</a:t>
            </a:r>
            <a:br>
              <a:rPr lang="fr-CA" sz="1000" spc="10" dirty="0">
                <a:solidFill>
                  <a:srgbClr val="7DBC3A"/>
                </a:solidFill>
                <a:latin typeface="Arial" panose="020B0604020202020204" pitchFamily="34" charset="0"/>
                <a:cs typeface="Arial" panose="020B0604020202020204" pitchFamily="34" charset="0"/>
              </a:rPr>
            </a:br>
            <a:r>
              <a:rPr lang="fr-CA" sz="800" spc="10" dirty="0">
                <a:solidFill>
                  <a:srgbClr val="6D6F6E"/>
                </a:solidFill>
                <a:latin typeface="Arial" panose="020B0604020202020204" pitchFamily="34" charset="0"/>
                <a:cs typeface="Arial" panose="020B0604020202020204" pitchFamily="34" charset="0"/>
              </a:rPr>
              <a:t> </a:t>
            </a:r>
          </a:p>
        </p:txBody>
      </p:sp>
      <p:sp>
        <p:nvSpPr>
          <p:cNvPr id="4" name="Footer Placeholder 3"/>
          <p:cNvSpPr>
            <a:spLocks noGrp="1"/>
          </p:cNvSpPr>
          <p:nvPr>
            <p:ph type="ftr" sz="quarter" idx="11"/>
          </p:nvPr>
        </p:nvSpPr>
        <p:spPr>
          <a:xfrm>
            <a:off x="1359673" y="9271221"/>
            <a:ext cx="4778733" cy="586945"/>
          </a:xfrm>
        </p:spPr>
        <p:txBody>
          <a:bodyPr/>
          <a:lstStyle/>
          <a:p>
            <a:r>
              <a:rPr lang="fr-CA" sz="1000" b="0" i="0" dirty="0">
                <a:solidFill>
                  <a:schemeClr val="bg1"/>
                </a:solidFill>
                <a:effectLst/>
                <a:latin typeface="Arial" panose="020B0604020202020204" pitchFamily="34" charset="0"/>
              </a:rPr>
              <a:t>Veuillez-vous assurer de faire référence à la plus récente version de ce document. Version 2.0  </a:t>
            </a:r>
            <a:r>
              <a:rPr lang="en-US" dirty="0">
                <a:solidFill>
                  <a:schemeClr val="bg1"/>
                </a:solidFill>
              </a:rPr>
              <a:t>https://ontarioonecall.ca/dl</a:t>
            </a:r>
          </a:p>
        </p:txBody>
      </p:sp>
      <p:sp>
        <p:nvSpPr>
          <p:cNvPr id="5" name="TextBox 4">
            <a:extLst>
              <a:ext uri="{FF2B5EF4-FFF2-40B4-BE49-F238E27FC236}">
                <a16:creationId xmlns:a16="http://schemas.microsoft.com/office/drawing/2014/main" id="{A4369EA5-94C9-3B6D-5712-C8BA2D94A383}"/>
              </a:ext>
            </a:extLst>
          </p:cNvPr>
          <p:cNvSpPr txBox="1"/>
          <p:nvPr/>
        </p:nvSpPr>
        <p:spPr>
          <a:xfrm>
            <a:off x="577548" y="1235410"/>
            <a:ext cx="6617304" cy="671659"/>
          </a:xfrm>
          <a:prstGeom prst="rect">
            <a:avLst/>
          </a:prstGeom>
          <a:noFill/>
        </p:spPr>
        <p:txBody>
          <a:bodyPr wrap="square" rtlCol="0">
            <a:spAutoFit/>
          </a:bodyPr>
          <a:lstStyle/>
          <a:p>
            <a:pPr marL="72000" lvl="0">
              <a:lnSpc>
                <a:spcPct val="130000"/>
              </a:lnSpc>
            </a:pPr>
            <a:r>
              <a:rPr lang="fr-CA" sz="1000" spc="10" dirty="0">
                <a:solidFill>
                  <a:srgbClr val="6D6F6E"/>
                </a:solidFill>
                <a:latin typeface="Arial" panose="020B0604020202020204" pitchFamily="34" charset="0"/>
                <a:cs typeface="Arial" panose="020B0604020202020204" pitchFamily="34" charset="0"/>
              </a:rPr>
              <a:t>Cette information est dirigée vers les responsables d’excavation et pourrais ne pas inclure de l’information pour toutes les parties. Vous pourrez trouver les Meilleures pratiques pour les </a:t>
            </a:r>
            <a:r>
              <a:rPr lang="fr-CA" sz="1000" spc="10" dirty="0">
                <a:solidFill>
                  <a:srgbClr val="FF0000"/>
                </a:solidFill>
                <a:latin typeface="Arial" panose="020B0604020202020204" pitchFamily="34" charset="0"/>
                <a:cs typeface="Arial" panose="020B0604020202020204" pitchFamily="34" charset="0"/>
              </a:rPr>
              <a:t>Propriétaires d’infrastructures souterraines</a:t>
            </a:r>
            <a:r>
              <a:rPr lang="fr-CA" sz="1000" spc="10" dirty="0">
                <a:solidFill>
                  <a:srgbClr val="6D6F6E"/>
                </a:solidFill>
                <a:latin typeface="Arial" panose="020B0604020202020204" pitchFamily="34" charset="0"/>
                <a:cs typeface="Arial" panose="020B0604020202020204" pitchFamily="34" charset="0"/>
              </a:rPr>
              <a:t> et des </a:t>
            </a:r>
            <a:r>
              <a:rPr lang="fr-CA" sz="1000" spc="10" dirty="0">
                <a:solidFill>
                  <a:srgbClr val="FF0000"/>
                </a:solidFill>
                <a:latin typeface="Arial" panose="020B0604020202020204" pitchFamily="34" charset="0"/>
                <a:cs typeface="Arial" panose="020B0604020202020204" pitchFamily="34" charset="0"/>
              </a:rPr>
              <a:t>propriétaires de projet  </a:t>
            </a:r>
            <a:r>
              <a:rPr lang="fr-CA" sz="1000" spc="10" dirty="0">
                <a:latin typeface="Arial" panose="020B0604020202020204" pitchFamily="34" charset="0"/>
                <a:cs typeface="Arial" panose="020B0604020202020204" pitchFamily="34" charset="0"/>
              </a:rPr>
              <a:t>sur notre site web: </a:t>
            </a:r>
            <a:r>
              <a:rPr lang="fr-CA" sz="1000" spc="10" dirty="0">
                <a:solidFill>
                  <a:srgbClr val="6D6F6E"/>
                </a:solidFill>
                <a:latin typeface="Arial" panose="020B0604020202020204" pitchFamily="34" charset="0"/>
                <a:cs typeface="Arial" panose="020B0604020202020204" pitchFamily="34" charset="0"/>
                <a:hlinkClick r:id="rId5"/>
              </a:rPr>
              <a:t>https://ontarioonecall.ca/dl/</a:t>
            </a:r>
            <a:r>
              <a:rPr lang="fr-CA" sz="1000" spc="10" dirty="0">
                <a:solidFill>
                  <a:srgbClr val="6D6F6E"/>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6682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C6E73AC-3EAF-C025-64EA-449480FC9EA5}"/>
              </a:ext>
            </a:extLst>
          </p:cNvPr>
          <p:cNvSpPr>
            <a:spLocks noGrp="1"/>
          </p:cNvSpPr>
          <p:nvPr>
            <p:ph type="ftr" sz="quarter" idx="11"/>
          </p:nvPr>
        </p:nvSpPr>
        <p:spPr>
          <a:xfrm>
            <a:off x="1335819" y="9322649"/>
            <a:ext cx="4715123" cy="535517"/>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Veuillez-vous assurer de faire référence à la plus récente version de ce document. Version 2.1  </a:t>
            </a:r>
            <a:r>
              <a:rPr kumimoji="0" lang="en-US" sz="1020" b="0" i="0" u="none" strike="noStrike" kern="1200" cap="none" spc="0" normalizeH="0" baseline="0" noProof="0" dirty="0">
                <a:ln>
                  <a:noFill/>
                </a:ln>
                <a:solidFill>
                  <a:prstClr val="white"/>
                </a:solidFill>
                <a:effectLst/>
                <a:uLnTx/>
                <a:uFillTx/>
                <a:latin typeface="Calibri" panose="020F0502020204030204"/>
                <a:ea typeface="+mn-ea"/>
                <a:cs typeface="+mn-cs"/>
              </a:rPr>
              <a:t>https://ontarioonecall.ca/dl</a:t>
            </a:r>
          </a:p>
        </p:txBody>
      </p:sp>
      <p:sp>
        <p:nvSpPr>
          <p:cNvPr id="5" name="Subtitle 2">
            <a:extLst>
              <a:ext uri="{FF2B5EF4-FFF2-40B4-BE49-F238E27FC236}">
                <a16:creationId xmlns:a16="http://schemas.microsoft.com/office/drawing/2014/main" id="{9373FC25-8EF1-4F23-5581-43E5AA0EDAE1}"/>
              </a:ext>
            </a:extLst>
          </p:cNvPr>
          <p:cNvSpPr txBox="1">
            <a:spLocks/>
          </p:cNvSpPr>
          <p:nvPr/>
        </p:nvSpPr>
        <p:spPr>
          <a:xfrm>
            <a:off x="429830" y="4064728"/>
            <a:ext cx="6694538" cy="4460963"/>
          </a:xfrm>
          <a:prstGeom prst="rect">
            <a:avLst/>
          </a:prstGeom>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algn="l">
              <a:lnSpc>
                <a:spcPct val="120000"/>
              </a:lnSpc>
            </a:pPr>
            <a:r>
              <a:rPr lang="fr-CA" sz="1200" b="1" dirty="0">
                <a:solidFill>
                  <a:srgbClr val="7DBC3A"/>
                </a:solidFill>
                <a:latin typeface="Arial" panose="020B0604020202020204" pitchFamily="34" charset="0"/>
                <a:cs typeface="Arial" panose="020B0604020202020204" pitchFamily="34" charset="0"/>
              </a:rPr>
              <a:t>Nos recommandations de meilleures pratiques</a:t>
            </a:r>
            <a:r>
              <a:rPr lang="fr-CA" sz="1000" b="1" dirty="0">
                <a:solidFill>
                  <a:srgbClr val="7DBC3A"/>
                </a:solidFill>
                <a:latin typeface="Arial" panose="020B0604020202020204" pitchFamily="34" charset="0"/>
                <a:cs typeface="Arial" panose="020B0604020202020204" pitchFamily="34" charset="0"/>
              </a:rPr>
              <a:t>:</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Revoir la loi 93 pour connaître les documents nécessaires comme responsable d’excavation..</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Assurez-vous que votre équipe utilise le bon ID de DL assigné au travail décrit car les ID de DL sont uniques et doivent être utilisés pour des projets spécifiques. </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Pour identifier des requêtes spéciales et aviser les infrastructures exemptées, assurez-vous que les demandes de localisation valides soient soumises 10 jours ouvrables avant le début des travaux décrits.</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Établissez un horaire avec le LDFS afin de demander des localisations appropriées pour que le travail soit réalisé dans le délai convenu.</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Suivez le menu Meilleures pratiques – Responsable d’excavation dans la page de ressources :   </a:t>
            </a:r>
            <a:r>
              <a:rPr lang="fr-CA" sz="1000" dirty="0">
                <a:solidFill>
                  <a:srgbClr val="6D6F6E"/>
                </a:solidFill>
                <a:latin typeface="Arial" panose="020B0604020202020204" pitchFamily="34" charset="0"/>
                <a:cs typeface="Arial" panose="020B0604020202020204" pitchFamily="34" charset="0"/>
                <a:hlinkClick r:id="rId2"/>
              </a:rPr>
              <a:t>https://www.ontarioonecall.ca/resources/</a:t>
            </a:r>
            <a:r>
              <a:rPr lang="fr-CA" sz="1000" dirty="0">
                <a:solidFill>
                  <a:srgbClr val="6D6F6E"/>
                </a:solidFill>
                <a:latin typeface="Arial" panose="020B0604020202020204" pitchFamily="34" charset="0"/>
                <a:cs typeface="Arial" panose="020B0604020202020204" pitchFamily="34" charset="0"/>
              </a:rPr>
              <a:t> lorsque vous devrez soumettre une demande de localisation valide.</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Si vous avez soumis une demande de localisation en utilisant le mauvais ID de DL, annulez la demande et soumettez une nouvelle demande avec le bon ID DL. </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Gardez une ligne de communication ouverte avec Ontario One Call, le propriétaire de projet et le FSLD.</a:t>
            </a:r>
            <a:endParaRPr lang="fr-CA" sz="900" dirty="0">
              <a:solidFill>
                <a:srgbClr val="6D6F6E"/>
              </a:solidFill>
              <a:latin typeface="Arial" panose="020B0604020202020204" pitchFamily="34" charset="0"/>
              <a:cs typeface="Arial" panose="020B0604020202020204" pitchFamily="34" charset="0"/>
            </a:endParaRP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Assurez-vous que vous avez tous les localisations et/ou documents nécessaires de tous les propriétaires d’infrastructure listés, incluant les avis « supprimés ». </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Si vous avez des questions, communiquez avec l’équipe de DL au </a:t>
            </a:r>
            <a:r>
              <a:rPr lang="fr-CA" sz="1000" spc="10" dirty="0">
                <a:solidFill>
                  <a:srgbClr val="6D6F6E"/>
                </a:solidFill>
                <a:latin typeface="Arial" panose="020B0604020202020204" pitchFamily="34" charset="0"/>
                <a:cs typeface="Arial" panose="020B0604020202020204" pitchFamily="34" charset="0"/>
                <a:hlinkClick r:id="rId3"/>
              </a:rPr>
              <a:t>DL@OntarioOneCall.ca</a:t>
            </a:r>
            <a:r>
              <a:rPr lang="fr-CA" sz="1000" spc="10" dirty="0">
                <a:solidFill>
                  <a:srgbClr val="6D6F6E"/>
                </a:solidFill>
                <a:latin typeface="Arial" panose="020B0604020202020204" pitchFamily="34" charset="0"/>
                <a:cs typeface="Arial" panose="020B0604020202020204" pitchFamily="34" charset="0"/>
              </a:rPr>
              <a:t> ou par téléphone au1-844-257-9490 poste 8221.  </a:t>
            </a:r>
          </a:p>
          <a:p>
            <a:pPr marL="285750" indent="-285750" algn="l">
              <a:lnSpc>
                <a:spcPct val="120000"/>
              </a:lnSpc>
              <a:buFont typeface="Wingdings" panose="05000000000000000000" pitchFamily="2" charset="2"/>
              <a:buChar char="ü"/>
            </a:pPr>
            <a:endParaRPr lang="fr-CA" sz="1000" dirty="0">
              <a:solidFill>
                <a:srgbClr val="6D6F6E"/>
              </a:solidFill>
              <a:latin typeface="Arial" panose="020B0604020202020204" pitchFamily="34" charset="0"/>
              <a:cs typeface="Arial" panose="020B0604020202020204" pitchFamily="34" charset="0"/>
            </a:endParaRPr>
          </a:p>
          <a:p>
            <a:pPr marL="285750" indent="-285750" algn="l">
              <a:lnSpc>
                <a:spcPct val="120000"/>
              </a:lnSpc>
              <a:buFont typeface="Wingdings" panose="05000000000000000000" pitchFamily="2" charset="2"/>
              <a:buChar char="ü"/>
            </a:pPr>
            <a:endParaRPr lang="fr-CA" sz="800" dirty="0">
              <a:solidFill>
                <a:srgbClr val="6D6F6E"/>
              </a:solidFill>
              <a:latin typeface="Arial" panose="020B0604020202020204" pitchFamily="34" charset="0"/>
              <a:cs typeface="Arial" panose="020B0604020202020204" pitchFamily="34" charset="0"/>
            </a:endParaRPr>
          </a:p>
          <a:p>
            <a:pPr marL="285750" indent="-285750" algn="l">
              <a:lnSpc>
                <a:spcPct val="120000"/>
              </a:lnSpc>
              <a:buFont typeface="Wingdings" panose="05000000000000000000" pitchFamily="2" charset="2"/>
              <a:buChar char="ü"/>
            </a:pPr>
            <a:endParaRPr lang="fr-CA" sz="800" dirty="0">
              <a:solidFill>
                <a:srgbClr val="6D6F6E"/>
              </a:solidFill>
              <a:latin typeface="Arial" panose="020B0604020202020204" pitchFamily="34" charset="0"/>
              <a:cs typeface="Arial" panose="020B0604020202020204" pitchFamily="34" charset="0"/>
            </a:endParaRPr>
          </a:p>
          <a:p>
            <a:pPr marL="285750" indent="-285750" algn="l">
              <a:lnSpc>
                <a:spcPct val="120000"/>
              </a:lnSpc>
              <a:buFont typeface="Wingdings" panose="05000000000000000000" pitchFamily="2" charset="2"/>
              <a:buChar char="ü"/>
            </a:pPr>
            <a:endParaRPr lang="fr-CA" sz="800" dirty="0">
              <a:solidFill>
                <a:srgbClr val="6D6F6E"/>
              </a:solidFill>
              <a:latin typeface="Arial" panose="020B0604020202020204" pitchFamily="34" charset="0"/>
              <a:cs typeface="Arial" panose="020B0604020202020204" pitchFamily="34" charset="0"/>
            </a:endParaRPr>
          </a:p>
        </p:txBody>
      </p:sp>
      <p:sp>
        <p:nvSpPr>
          <p:cNvPr id="6" name="Subtitle 2">
            <a:extLst>
              <a:ext uri="{FF2B5EF4-FFF2-40B4-BE49-F238E27FC236}">
                <a16:creationId xmlns:a16="http://schemas.microsoft.com/office/drawing/2014/main" id="{1FE927D3-8588-466B-9EF1-9DE6F5E9D52A}"/>
              </a:ext>
            </a:extLst>
          </p:cNvPr>
          <p:cNvSpPr txBox="1">
            <a:spLocks/>
          </p:cNvSpPr>
          <p:nvPr/>
        </p:nvSpPr>
        <p:spPr>
          <a:xfrm>
            <a:off x="429829" y="2215379"/>
            <a:ext cx="6694539" cy="1751235"/>
          </a:xfrm>
          <a:prstGeom prst="rect">
            <a:avLst/>
          </a:prstGeom>
          <a:solidFill>
            <a:srgbClr val="F2F8EC"/>
          </a:solidFill>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lnSpc>
                <a:spcPct val="130000"/>
              </a:lnSpc>
            </a:pPr>
            <a:r>
              <a:rPr lang="fr-CA" sz="1200" b="1" spc="10" dirty="0">
                <a:solidFill>
                  <a:srgbClr val="7DBC3A"/>
                </a:solidFill>
                <a:latin typeface="Arial" panose="020B0604020202020204" pitchFamily="34" charset="0"/>
                <a:cs typeface="Arial" panose="020B0604020202020204" pitchFamily="34" charset="0"/>
              </a:rPr>
              <a:t>Les avantages d’un locateur dédié pour le responsable de l’excavation</a:t>
            </a:r>
            <a:endParaRPr lang="fr-CA" sz="1200" spc="10" dirty="0">
              <a:solidFill>
                <a:srgbClr val="7DBC3A"/>
              </a:solidFill>
              <a:latin typeface="Arial" panose="020B0604020202020204" pitchFamily="34" charset="0"/>
              <a:cs typeface="Arial" panose="020B0604020202020204" pitchFamily="34" charset="0"/>
            </a:endParaRPr>
          </a:p>
          <a:p>
            <a:pPr marL="72000" algn="l">
              <a:lnSpc>
                <a:spcPct val="150000"/>
              </a:lnSpc>
            </a:pPr>
            <a:r>
              <a:rPr lang="fr-CA" sz="1000" spc="10" dirty="0">
                <a:solidFill>
                  <a:srgbClr val="6D6F6E"/>
                </a:solidFill>
                <a:latin typeface="Arial" panose="020B0604020202020204" pitchFamily="34" charset="0"/>
                <a:cs typeface="Arial" panose="020B0604020202020204" pitchFamily="34" charset="0"/>
              </a:rPr>
              <a:t>Le modèle de localisateur dédié a été créé pour que votre équipe travaille de près avec le Locateur assigné à votre projet, permettant à votre équipe de déterminer quand et où les localisations sont nécessaires, ce qui réduit le nombre de demandes de relocalisation inutiles. </a:t>
            </a:r>
          </a:p>
          <a:p>
            <a:pPr marL="72000" algn="l">
              <a:lnSpc>
                <a:spcPct val="150000"/>
              </a:lnSpc>
            </a:pPr>
            <a:r>
              <a:rPr lang="fr-CA" sz="1000" spc="10" dirty="0">
                <a:solidFill>
                  <a:srgbClr val="6D6F6E"/>
                </a:solidFill>
                <a:latin typeface="Arial" panose="020B0604020202020204" pitchFamily="34" charset="0"/>
                <a:cs typeface="Arial" panose="020B0604020202020204" pitchFamily="34" charset="0"/>
              </a:rPr>
              <a:t>Permet une meilleure planification et une plus grande flexibilité lorsque le travail décrit est restreint dans le temps, et/ou s’étend sur une grande surface, et/ou prendra beaucoup de temps à être complété.</a:t>
            </a:r>
          </a:p>
        </p:txBody>
      </p:sp>
      <p:sp>
        <p:nvSpPr>
          <p:cNvPr id="7" name="Title 1">
            <a:extLst>
              <a:ext uri="{FF2B5EF4-FFF2-40B4-BE49-F238E27FC236}">
                <a16:creationId xmlns:a16="http://schemas.microsoft.com/office/drawing/2014/main" id="{46BBF09C-0F20-4A27-8F79-DCB4CE336E59}"/>
              </a:ext>
            </a:extLst>
          </p:cNvPr>
          <p:cNvSpPr txBox="1">
            <a:spLocks/>
          </p:cNvSpPr>
          <p:nvPr/>
        </p:nvSpPr>
        <p:spPr>
          <a:xfrm>
            <a:off x="1650561" y="314533"/>
            <a:ext cx="6821170" cy="865295"/>
          </a:xfrm>
          <a:prstGeom prst="rect">
            <a:avLst/>
          </a:prstGeom>
        </p:spPr>
        <p:txBody>
          <a:bodyPr vert="horz" lIns="91440" tIns="45720" rIns="91440" bIns="45720" rtlCol="0" anchor="ctr">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r>
              <a:rPr lang="fr-CA" sz="1400" b="1" spc="330" dirty="0">
                <a:solidFill>
                  <a:srgbClr val="7DBC3A"/>
                </a:solidFill>
                <a:latin typeface="Arial Black" panose="020B0604020202020204" pitchFamily="34" charset="0"/>
                <a:cs typeface="Arial Black" panose="020B0604020202020204" pitchFamily="34" charset="0"/>
              </a:rPr>
              <a:t>Locateur dédié MEILLEURES PRATIQUES</a:t>
            </a:r>
            <a:br>
              <a:rPr lang="fr-CA" sz="1400" b="1" spc="330" dirty="0">
                <a:solidFill>
                  <a:srgbClr val="7DBC3A"/>
                </a:solidFill>
                <a:latin typeface="Arial Black" panose="020B0604020202020204" pitchFamily="34" charset="0"/>
                <a:cs typeface="Arial Black" panose="020B0604020202020204" pitchFamily="34" charset="0"/>
              </a:rPr>
            </a:br>
            <a:br>
              <a:rPr lang="fr-CA" sz="900" b="1" spc="320" dirty="0">
                <a:solidFill>
                  <a:srgbClr val="6D6F6E"/>
                </a:solidFill>
                <a:latin typeface="Arial Black" panose="020B0604020202020204" pitchFamily="34" charset="0"/>
                <a:cs typeface="Arial Black" panose="020B0604020202020204" pitchFamily="34" charset="0"/>
              </a:rPr>
            </a:br>
            <a:r>
              <a:rPr lang="fr-CA" sz="900" b="1" spc="320" dirty="0">
                <a:solidFill>
                  <a:srgbClr val="6D6F6E"/>
                </a:solidFill>
                <a:latin typeface="Arial Black" panose="020B0604020202020204" pitchFamily="34" charset="0"/>
                <a:cs typeface="Arial Black" panose="020B0604020202020204" pitchFamily="34" charset="0"/>
              </a:rPr>
              <a:t>Responsable d’excavation</a:t>
            </a:r>
            <a:r>
              <a:rPr lang="fr-CA" sz="900" b="1" spc="210" dirty="0">
                <a:solidFill>
                  <a:srgbClr val="6D6F6E"/>
                </a:solidFill>
                <a:latin typeface="Arial Black" panose="020B0604020202020204" pitchFamily="34" charset="0"/>
                <a:cs typeface="Arial Black" panose="020B0604020202020204" pitchFamily="34" charset="0"/>
              </a:rPr>
              <a:t> – Demande d’avis Locateur dédié</a:t>
            </a:r>
          </a:p>
        </p:txBody>
      </p:sp>
      <p:sp>
        <p:nvSpPr>
          <p:cNvPr id="8" name="TextBox 7">
            <a:extLst>
              <a:ext uri="{FF2B5EF4-FFF2-40B4-BE49-F238E27FC236}">
                <a16:creationId xmlns:a16="http://schemas.microsoft.com/office/drawing/2014/main" id="{A4369EA5-94C9-3B6D-5712-C8BA2D94A383}"/>
              </a:ext>
            </a:extLst>
          </p:cNvPr>
          <p:cNvSpPr txBox="1"/>
          <p:nvPr/>
        </p:nvSpPr>
        <p:spPr>
          <a:xfrm>
            <a:off x="429829" y="1235410"/>
            <a:ext cx="6694539" cy="671659"/>
          </a:xfrm>
          <a:prstGeom prst="rect">
            <a:avLst/>
          </a:prstGeom>
          <a:noFill/>
        </p:spPr>
        <p:txBody>
          <a:bodyPr wrap="square" rtlCol="0">
            <a:spAutoFit/>
          </a:bodyPr>
          <a:lstStyle/>
          <a:p>
            <a:pPr marL="72000" lvl="0">
              <a:lnSpc>
                <a:spcPct val="130000"/>
              </a:lnSpc>
            </a:pPr>
            <a:r>
              <a:rPr lang="fr-CA" sz="1000" spc="10" dirty="0">
                <a:solidFill>
                  <a:srgbClr val="6D6F6E"/>
                </a:solidFill>
                <a:latin typeface="Arial" panose="020B0604020202020204" pitchFamily="34" charset="0"/>
                <a:cs typeface="Arial" panose="020B0604020202020204" pitchFamily="34" charset="0"/>
              </a:rPr>
              <a:t>Cette information est dirigée envers les responsables d’excavation et peut ne pas inclure de l’information pour toutes les parties. Vous trouverez les Meilleures pratiques des </a:t>
            </a:r>
            <a:r>
              <a:rPr lang="fr-CA" sz="1000" spc="10" dirty="0">
                <a:solidFill>
                  <a:srgbClr val="FF0000"/>
                </a:solidFill>
                <a:latin typeface="Arial" panose="020B0604020202020204" pitchFamily="34" charset="0"/>
                <a:cs typeface="Arial" panose="020B0604020202020204" pitchFamily="34" charset="0"/>
              </a:rPr>
              <a:t>Propriétaires d’infrastructures enfouies </a:t>
            </a:r>
            <a:r>
              <a:rPr lang="fr-CA" sz="1000" spc="10" dirty="0">
                <a:solidFill>
                  <a:srgbClr val="6D6F6E"/>
                </a:solidFill>
                <a:latin typeface="Arial" panose="020B0604020202020204" pitchFamily="34" charset="0"/>
                <a:cs typeface="Arial" panose="020B0604020202020204" pitchFamily="34" charset="0"/>
              </a:rPr>
              <a:t>et les </a:t>
            </a:r>
            <a:r>
              <a:rPr lang="fr-CA" sz="1000" spc="10" dirty="0">
                <a:solidFill>
                  <a:srgbClr val="FF0000"/>
                </a:solidFill>
                <a:latin typeface="Arial" panose="020B0604020202020204" pitchFamily="34" charset="0"/>
                <a:cs typeface="Arial" panose="020B0604020202020204" pitchFamily="34" charset="0"/>
              </a:rPr>
              <a:t>Propriétaires de projets </a:t>
            </a:r>
            <a:r>
              <a:rPr lang="fr-CA" sz="1000" spc="10" dirty="0">
                <a:solidFill>
                  <a:srgbClr val="6D6F6E"/>
                </a:solidFill>
                <a:latin typeface="Arial" panose="020B0604020202020204" pitchFamily="34" charset="0"/>
                <a:cs typeface="Arial" panose="020B0604020202020204" pitchFamily="34" charset="0"/>
              </a:rPr>
              <a:t>sur notre site Internet </a:t>
            </a:r>
            <a:r>
              <a:rPr lang="fr-CA" sz="1000" spc="10" dirty="0">
                <a:solidFill>
                  <a:srgbClr val="6D6F6E"/>
                </a:solidFill>
                <a:latin typeface="Arial" panose="020B0604020202020204" pitchFamily="34" charset="0"/>
                <a:cs typeface="Arial" panose="020B0604020202020204" pitchFamily="34" charset="0"/>
                <a:hlinkClick r:id="rId4"/>
              </a:rPr>
              <a:t>https://ontarioonecall.ca/dl/</a:t>
            </a:r>
            <a:r>
              <a:rPr lang="fr-CA" sz="1000" spc="10" dirty="0">
                <a:solidFill>
                  <a:srgbClr val="6D6F6E"/>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4381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8375</TotalTime>
  <Words>782</Words>
  <Application>Microsoft Office PowerPoint</Application>
  <PresentationFormat>Custom</PresentationFormat>
  <Paragraphs>33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Calibri Light</vt:lpstr>
      <vt:lpstr>Wingdings</vt:lpstr>
      <vt:lpstr>Office Theme</vt:lpstr>
      <vt:lpstr>Locateur dédié MEILLEURES PRATIQUES  Responsable d’excavation – Locateur dédié Avis de requête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dc:title>
  <dc:creator>Christine Hollett</dc:creator>
  <cp:lastModifiedBy>Kim Morris</cp:lastModifiedBy>
  <cp:revision>177</cp:revision>
  <cp:lastPrinted>2022-10-19T12:41:33Z</cp:lastPrinted>
  <dcterms:created xsi:type="dcterms:W3CDTF">2019-02-28T16:29:50Z</dcterms:created>
  <dcterms:modified xsi:type="dcterms:W3CDTF">2023-07-03T15:11:09Z</dcterms:modified>
</cp:coreProperties>
</file>