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F6E"/>
    <a:srgbClr val="7DBC3A"/>
    <a:srgbClr val="F2F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097B54-D1E8-B6BE-C648-B485BD42BD16}" v="7" dt="2023-07-03T14:46:56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37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EA69-DC9A-41CD-B4CA-A7F09BE0D6AB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62A-5B63-408A-B293-61ADA17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4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EA69-DC9A-41CD-B4CA-A7F09BE0D6AB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62A-5B63-408A-B293-61ADA17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EA69-DC9A-41CD-B4CA-A7F09BE0D6AB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62A-5B63-408A-B293-61ADA17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9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EA69-DC9A-41CD-B4CA-A7F09BE0D6AB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62A-5B63-408A-B293-61ADA17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7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EA69-DC9A-41CD-B4CA-A7F09BE0D6AB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62A-5B63-408A-B293-61ADA17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2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EA69-DC9A-41CD-B4CA-A7F09BE0D6AB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62A-5B63-408A-B293-61ADA17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1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EA69-DC9A-41CD-B4CA-A7F09BE0D6AB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62A-5B63-408A-B293-61ADA17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7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EA69-DC9A-41CD-B4CA-A7F09BE0D6AB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62A-5B63-408A-B293-61ADA17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8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EA69-DC9A-41CD-B4CA-A7F09BE0D6AB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62A-5B63-408A-B293-61ADA17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6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EA69-DC9A-41CD-B4CA-A7F09BE0D6AB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62A-5B63-408A-B293-61ADA17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7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EA69-DC9A-41CD-B4CA-A7F09BE0D6AB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662A-5B63-408A-B293-61ADA17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EEA69-DC9A-41CD-B4CA-A7F09BE0D6AB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8662A-5B63-408A-B293-61ADA175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7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260" y="5171224"/>
            <a:ext cx="2513666" cy="302045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AF14F8F-A308-8A4C-A2D5-B9B900963826}"/>
              </a:ext>
            </a:extLst>
          </p:cNvPr>
          <p:cNvSpPr/>
          <p:nvPr/>
        </p:nvSpPr>
        <p:spPr>
          <a:xfrm>
            <a:off x="487964" y="1638204"/>
            <a:ext cx="3260615" cy="1678677"/>
          </a:xfrm>
          <a:prstGeom prst="rect">
            <a:avLst/>
          </a:prstGeom>
          <a:solidFill>
            <a:srgbClr val="F2F8E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81C664-EF19-454B-8570-C566FBCCD438}"/>
              </a:ext>
            </a:extLst>
          </p:cNvPr>
          <p:cNvSpPr/>
          <p:nvPr/>
        </p:nvSpPr>
        <p:spPr>
          <a:xfrm>
            <a:off x="4025900" y="1633911"/>
            <a:ext cx="3260615" cy="1681860"/>
          </a:xfrm>
          <a:prstGeom prst="rect">
            <a:avLst/>
          </a:prstGeom>
          <a:solidFill>
            <a:srgbClr val="F2F8E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7AD142-DEFC-5649-9536-53CB24F2A661}"/>
              </a:ext>
            </a:extLst>
          </p:cNvPr>
          <p:cNvSpPr/>
          <p:nvPr/>
        </p:nvSpPr>
        <p:spPr>
          <a:xfrm>
            <a:off x="487964" y="3366876"/>
            <a:ext cx="3260615" cy="1680750"/>
          </a:xfrm>
          <a:prstGeom prst="rect">
            <a:avLst/>
          </a:prstGeom>
          <a:solidFill>
            <a:srgbClr val="F2F8E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BBF09C-0F20-4A27-8F79-DCB4CE336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0561" y="314533"/>
            <a:ext cx="4933119" cy="865295"/>
          </a:xfrm>
        </p:spPr>
        <p:txBody>
          <a:bodyPr>
            <a:normAutofit/>
          </a:bodyPr>
          <a:lstStyle/>
          <a:p>
            <a:pPr algn="l"/>
            <a:r>
              <a:rPr lang="fr-CA" sz="1400" b="1" spc="330" dirty="0">
                <a:solidFill>
                  <a:srgbClr val="7DBC3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Trousse complète de localisation</a:t>
            </a:r>
            <a:br>
              <a:rPr lang="fr-CA" sz="1400" b="1" spc="330" dirty="0">
                <a:solidFill>
                  <a:srgbClr val="7DBC3A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fr-CA" sz="900" b="1" spc="210" dirty="0">
              <a:solidFill>
                <a:srgbClr val="6D6F6E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2C6B5-B311-4484-B795-91AB9333E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732" y="1577989"/>
            <a:ext cx="3260616" cy="1737782"/>
          </a:xfrm>
        </p:spPr>
        <p:txBody>
          <a:bodyPr>
            <a:normAutofit lnSpcReduction="10000"/>
          </a:bodyPr>
          <a:lstStyle/>
          <a:p>
            <a:pPr marL="72000" algn="l">
              <a:lnSpc>
                <a:spcPct val="130000"/>
              </a:lnSpc>
            </a:pPr>
            <a:br>
              <a:rPr lang="fr-CA" sz="400" b="1" spc="10" dirty="0">
                <a:solidFill>
                  <a:srgbClr val="7DBC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900" b="1" spc="10" dirty="0">
                <a:solidFill>
                  <a:srgbClr val="7DBC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que vous devez savoir…</a:t>
            </a:r>
            <a:br>
              <a:rPr lang="fr-CA" sz="900" b="1" spc="10" dirty="0">
                <a:solidFill>
                  <a:srgbClr val="7DBC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900" spc="10" dirty="0">
                <a:latin typeface="Arial" panose="020B0604020202020204" pitchFamily="34" charset="0"/>
                <a:cs typeface="Arial" panose="020B0604020202020204" pitchFamily="34" charset="0"/>
              </a:rPr>
              <a:t>Une trousse  complète de localisation est un document essentiel à conserver au site d’excavation. Il contient de l’information sécuritaire importante qui vous aidera à protéger votre équipe.</a:t>
            </a:r>
          </a:p>
          <a:p>
            <a:pPr marL="72000" algn="l">
              <a:lnSpc>
                <a:spcPct val="130000"/>
              </a:lnSpc>
            </a:pPr>
            <a:r>
              <a:rPr lang="fr-CA" sz="900" spc="1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CA" sz="900" b="1" spc="10" dirty="0">
                <a:latin typeface="Arial" panose="020B0604020202020204" pitchFamily="34" charset="0"/>
                <a:cs typeface="Arial" panose="020B0604020202020204" pitchFamily="34" charset="0"/>
              </a:rPr>
              <a:t>IMPORTANT: </a:t>
            </a:r>
            <a:r>
              <a:rPr lang="fr-CA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 creusez PAS tant que 	TOUTES les compagnies de services 	aient complété la localisation</a:t>
            </a:r>
            <a:endParaRPr lang="fr-CA" sz="900" b="1" spc="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4D440A1-F063-49E0-A7B4-7045C8C3F3D9}"/>
              </a:ext>
            </a:extLst>
          </p:cNvPr>
          <p:cNvSpPr txBox="1">
            <a:spLocks/>
          </p:cNvSpPr>
          <p:nvPr/>
        </p:nvSpPr>
        <p:spPr>
          <a:xfrm>
            <a:off x="419648" y="3214888"/>
            <a:ext cx="3314700" cy="18327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" algn="l">
              <a:lnSpc>
                <a:spcPct val="130000"/>
              </a:lnSpc>
            </a:pPr>
            <a:br>
              <a:rPr lang="fr-CA" sz="900" spc="1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900" b="1" spc="10" dirty="0">
                <a:solidFill>
                  <a:srgbClr val="7DBC3A"/>
                </a:solidFill>
                <a:latin typeface="Arial"/>
                <a:cs typeface="Arial"/>
              </a:rPr>
              <a:t>Qui devrait y avoir accès?</a:t>
            </a:r>
            <a:br>
              <a:rPr lang="fr-CA" sz="900" spc="1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900" spc="10" dirty="0">
                <a:latin typeface="Arial"/>
                <a:cs typeface="Arial"/>
              </a:rPr>
              <a:t>Quiconque opère de l’équipement d’excavation et le contremaître devraient avoir une copie de cette trousse complète de localisation.</a:t>
            </a:r>
            <a:endParaRPr lang="fr-FR">
              <a:latin typeface="Arial"/>
              <a:cs typeface="Arial"/>
            </a:endParaRPr>
          </a:p>
          <a:p>
            <a:pPr marL="71755" algn="l">
              <a:lnSpc>
                <a:spcPct val="130000"/>
              </a:lnSpc>
            </a:pPr>
            <a:endParaRPr lang="fr-CA" sz="900" spc="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FE927D3-8588-466B-9EF1-9DE6F5E9D52A}"/>
              </a:ext>
            </a:extLst>
          </p:cNvPr>
          <p:cNvSpPr txBox="1">
            <a:spLocks/>
          </p:cNvSpPr>
          <p:nvPr/>
        </p:nvSpPr>
        <p:spPr>
          <a:xfrm>
            <a:off x="480848" y="3621396"/>
            <a:ext cx="3260615" cy="1656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l">
              <a:lnSpc>
                <a:spcPct val="130000"/>
              </a:lnSpc>
            </a:pPr>
            <a:br>
              <a:rPr lang="fr-CA" sz="300" spc="10" dirty="0">
                <a:solidFill>
                  <a:srgbClr val="7DBC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A" sz="800" spc="10" dirty="0">
              <a:solidFill>
                <a:srgbClr val="6D6F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EA2CFB9-9652-4838-A7FA-0E3572B4EC65}"/>
              </a:ext>
            </a:extLst>
          </p:cNvPr>
          <p:cNvSpPr txBox="1">
            <a:spLocks/>
          </p:cNvSpPr>
          <p:nvPr/>
        </p:nvSpPr>
        <p:spPr>
          <a:xfrm>
            <a:off x="419648" y="4207251"/>
            <a:ext cx="3225800" cy="1052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l">
              <a:lnSpc>
                <a:spcPct val="130000"/>
              </a:lnSpc>
            </a:pPr>
            <a:br>
              <a:rPr lang="fr-CA" sz="300" spc="10" dirty="0">
                <a:solidFill>
                  <a:srgbClr val="7DBC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900" b="1" spc="10" dirty="0">
                <a:solidFill>
                  <a:srgbClr val="7DBC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Période de validité de la localisation</a:t>
            </a:r>
            <a:br>
              <a:rPr lang="fr-CA" sz="900" spc="10" dirty="0">
                <a:solidFill>
                  <a:srgbClr val="7DBC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900" spc="10" dirty="0">
                <a:latin typeface="Arial" panose="020B0604020202020204" pitchFamily="34" charset="0"/>
                <a:cs typeface="Arial" panose="020B0604020202020204" pitchFamily="34" charset="0"/>
              </a:rPr>
              <a:t>La loi a changé! Chaque localisation complétée doit avoir une durée valide de </a:t>
            </a:r>
            <a:r>
              <a:rPr lang="fr-CA" sz="900" b="1" spc="10" dirty="0">
                <a:latin typeface="Arial" panose="020B0604020202020204" pitchFamily="34" charset="0"/>
                <a:cs typeface="Arial" panose="020B0604020202020204" pitchFamily="34" charset="0"/>
              </a:rPr>
              <a:t>60 jours</a:t>
            </a:r>
            <a:r>
              <a:rPr lang="fr-CA" sz="900" spc="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978FE84-A458-460B-8842-8389C44A8629}"/>
              </a:ext>
            </a:extLst>
          </p:cNvPr>
          <p:cNvSpPr txBox="1">
            <a:spLocks/>
          </p:cNvSpPr>
          <p:nvPr/>
        </p:nvSpPr>
        <p:spPr>
          <a:xfrm>
            <a:off x="419648" y="5126196"/>
            <a:ext cx="6912741" cy="37007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A" sz="1200" b="1" spc="10" dirty="0">
                <a:solidFill>
                  <a:srgbClr val="7DBC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 pour le coordonnateur de localisation sur  </a:t>
            </a:r>
          </a:p>
          <a:p>
            <a:pPr algn="l"/>
            <a:r>
              <a:rPr lang="fr-CA" sz="1200" b="1" spc="10" dirty="0">
                <a:solidFill>
                  <a:srgbClr val="7DBC3A"/>
                </a:solidFill>
                <a:latin typeface="Arial"/>
                <a:cs typeface="Arial"/>
              </a:rPr>
              <a:t>l’utilisation de cette trousse complète de localisation </a:t>
            </a:r>
            <a:endParaRPr lang="fr-CA" sz="1200" b="1" spc="10" dirty="0">
              <a:solidFill>
                <a:srgbClr val="7DBC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fr-CA" sz="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Dans cette fiche-exemple, insérer le logo de votre compagnie ou tout autre message </a:t>
            </a:r>
          </a:p>
          <a:p>
            <a:pPr algn="l" rtl="0" fontAlgn="base"/>
            <a:r>
              <a:rPr lang="fr-CA" sz="8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dans la boîte en haut à droite. </a:t>
            </a:r>
          </a:p>
          <a:p>
            <a:pPr algn="l"/>
            <a:r>
              <a:rPr lang="fr-CA" sz="800" spc="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(Cliquez ici)()() </a:t>
            </a:r>
            <a:r>
              <a:rPr lang="fr-CA" sz="800" spc="10" dirty="0">
                <a:latin typeface="Arial" panose="020B0604020202020204" pitchFamily="34" charset="0"/>
                <a:cs typeface="Arial" panose="020B0604020202020204" pitchFamily="34" charset="0"/>
              </a:rPr>
              <a:t>pour obtenir la fiche-exemple.</a:t>
            </a:r>
          </a:p>
          <a:p>
            <a:pPr algn="l"/>
            <a:r>
              <a:rPr lang="fr-CA" sz="800" dirty="0">
                <a:latin typeface="Arial" panose="020B0604020202020204" pitchFamily="34" charset="0"/>
              </a:rPr>
              <a:t>- </a:t>
            </a:r>
            <a:r>
              <a:rPr lang="fr-CA" sz="800" dirty="0">
                <a:effectLst/>
                <a:latin typeface="Arial" panose="020B0604020202020204" pitchFamily="34" charset="0"/>
              </a:rPr>
              <a:t>Pour chaque localisation, inscrire la description du travail (ex : 123 rue Pine ) </a:t>
            </a:r>
          </a:p>
          <a:p>
            <a:pPr algn="l"/>
            <a:r>
              <a:rPr lang="fr-CA" sz="800" dirty="0">
                <a:effectLst/>
                <a:latin typeface="Arial" panose="020B0604020202020204" pitchFamily="34" charset="0"/>
              </a:rPr>
              <a:t>dans le champ du travail</a:t>
            </a:r>
            <a:r>
              <a:rPr lang="fr-CA" sz="800" spc="1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/>
            <a:r>
              <a:rPr lang="fr-CA" sz="800" spc="10" dirty="0">
                <a:latin typeface="Arial" panose="020B0604020202020204" pitchFamily="34" charset="0"/>
                <a:cs typeface="Arial" panose="020B0604020202020204" pitchFamily="34" charset="0"/>
              </a:rPr>
              <a:t>- Inscrire la date-limite de la localisation directement sous le titre du travail. </a:t>
            </a:r>
          </a:p>
          <a:p>
            <a:pPr algn="l"/>
            <a:r>
              <a:rPr lang="fr-CA" sz="800" spc="10" dirty="0">
                <a:latin typeface="Arial" panose="020B0604020202020204" pitchFamily="34" charset="0"/>
                <a:cs typeface="Arial" panose="020B0604020202020204" pitchFamily="34" charset="0"/>
              </a:rPr>
              <a:t>- Encerclez si la localisation a une marque ou non. </a:t>
            </a:r>
          </a:p>
          <a:p>
            <a:pPr algn="l"/>
            <a:r>
              <a:rPr lang="fr-CA" sz="800" spc="10" dirty="0">
                <a:latin typeface="Arial" panose="020B0604020202020204" pitchFamily="34" charset="0"/>
                <a:cs typeface="Arial" panose="020B0604020202020204" pitchFamily="34" charset="0"/>
              </a:rPr>
              <a:t>- Si la localisation a un marqueur, écrire les détails (Appelez 1-416-555-5555 pour </a:t>
            </a:r>
          </a:p>
          <a:p>
            <a:pPr algn="l"/>
            <a:r>
              <a:rPr lang="fr-CA" sz="800" spc="10" dirty="0">
                <a:latin typeface="Arial" panose="020B0604020202020204" pitchFamily="34" charset="0"/>
                <a:cs typeface="Arial" panose="020B0604020202020204" pitchFamily="34" charset="0"/>
              </a:rPr>
              <a:t>organiser une rencontre) </a:t>
            </a:r>
          </a:p>
          <a:p>
            <a:pPr algn="l"/>
            <a:r>
              <a:rPr lang="fr-CA" sz="800" spc="10" dirty="0">
                <a:latin typeface="Arial"/>
                <a:cs typeface="Arial"/>
              </a:rPr>
              <a:t>- Changez le nom des membres inscrits (Telcom1, Telcom2, Électricité, Gaz, etc.) avec </a:t>
            </a:r>
            <a:endParaRPr lang="fr-CA" sz="800" spc="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CA" sz="800" spc="10" dirty="0">
                <a:latin typeface="Arial" panose="020B0604020202020204" pitchFamily="34" charset="0"/>
                <a:cs typeface="Arial" panose="020B0604020202020204" pitchFamily="34" charset="0"/>
              </a:rPr>
              <a:t> le nom des membres qui se trouve sur votre feuille de localisation. </a:t>
            </a:r>
          </a:p>
          <a:p>
            <a:pPr algn="l"/>
            <a:r>
              <a:rPr lang="fr-CA" sz="800" spc="10" dirty="0">
                <a:latin typeface="Arial" panose="020B0604020202020204" pitchFamily="34" charset="0"/>
                <a:cs typeface="Arial" panose="020B0604020202020204" pitchFamily="34" charset="0"/>
              </a:rPr>
              <a:t>- Retirez les bulles colorées près des membres que vous effacez</a:t>
            </a:r>
          </a:p>
          <a:p>
            <a:pPr algn="l"/>
            <a:r>
              <a:rPr lang="fr-CA" sz="800" spc="10" dirty="0">
                <a:latin typeface="Arial" panose="020B0604020202020204" pitchFamily="34" charset="0"/>
                <a:cs typeface="Arial" panose="020B0604020202020204" pitchFamily="34" charset="0"/>
              </a:rPr>
              <a:t>- À noter que la couleur correspond à la couleur des traces marquées sur le terrain. </a:t>
            </a:r>
          </a:p>
          <a:p>
            <a:pPr algn="l"/>
            <a:r>
              <a:rPr lang="fr-CA" sz="800" spc="10" dirty="0">
                <a:latin typeface="Arial" panose="020B0604020202020204" pitchFamily="34" charset="0"/>
                <a:cs typeface="Arial" panose="020B0604020202020204" pitchFamily="34" charset="0"/>
              </a:rPr>
              <a:t>- Encerclez si la réponse de localisation est approuvée ou c’est un terrain désigné. </a:t>
            </a:r>
          </a:p>
          <a:p>
            <a:pPr marL="285750" indent="-28575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fr-CA" sz="800" dirty="0">
              <a:solidFill>
                <a:srgbClr val="6D6F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26" y="2630502"/>
            <a:ext cx="457268" cy="505814"/>
          </a:xfrm>
          <a:prstGeom prst="rect">
            <a:avLst/>
          </a:prstGeom>
        </p:spPr>
      </p:pic>
      <p:sp>
        <p:nvSpPr>
          <p:cNvPr id="20" name="Subtitle 2">
            <a:extLst>
              <a:ext uri="{FF2B5EF4-FFF2-40B4-BE49-F238E27FC236}">
                <a16:creationId xmlns:a16="http://schemas.microsoft.com/office/drawing/2014/main" id="{5EA2CFB9-9652-4838-A7FA-0E3572B4EC65}"/>
              </a:ext>
            </a:extLst>
          </p:cNvPr>
          <p:cNvSpPr txBox="1">
            <a:spLocks/>
          </p:cNvSpPr>
          <p:nvPr/>
        </p:nvSpPr>
        <p:spPr>
          <a:xfrm>
            <a:off x="4018785" y="1682959"/>
            <a:ext cx="3267730" cy="17308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l">
              <a:lnSpc>
                <a:spcPct val="130000"/>
              </a:lnSpc>
            </a:pPr>
            <a:r>
              <a:rPr lang="fr-CA" sz="800" b="1" spc="10" dirty="0">
                <a:solidFill>
                  <a:srgbClr val="7DBC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Qu’est-ce qui est inclus dans la trousse?</a:t>
            </a:r>
          </a:p>
          <a:p>
            <a:pPr marL="300600" indent="-228600" algn="l">
              <a:lnSpc>
                <a:spcPct val="100000"/>
              </a:lnSpc>
              <a:buFont typeface="+mj-lt"/>
              <a:buAutoNum type="arabicPeriod"/>
            </a:pPr>
            <a:r>
              <a:rPr lang="fr-CA" sz="800" spc="10" dirty="0">
                <a:latin typeface="Arial" panose="020B0604020202020204" pitchFamily="34" charset="0"/>
                <a:cs typeface="Arial" panose="020B0604020202020204" pitchFamily="34" charset="0"/>
              </a:rPr>
              <a:t>Confirmation de Ontario One Call (première page)</a:t>
            </a:r>
          </a:p>
          <a:p>
            <a:pPr marL="300600" indent="-228600" algn="l">
              <a:lnSpc>
                <a:spcPct val="100000"/>
              </a:lnSpc>
              <a:buFont typeface="+mj-lt"/>
              <a:buAutoNum type="arabicPeriod"/>
            </a:pPr>
            <a:r>
              <a:rPr lang="fr-CA" sz="800" spc="10" dirty="0">
                <a:latin typeface="Arial" panose="020B0604020202020204" pitchFamily="34" charset="0"/>
                <a:cs typeface="Arial" panose="020B0604020202020204" pitchFamily="34" charset="0"/>
              </a:rPr>
              <a:t>Réponses des membres avisés</a:t>
            </a:r>
          </a:p>
          <a:p>
            <a:pPr marL="300600" indent="-228600" algn="l">
              <a:lnSpc>
                <a:spcPct val="100000"/>
              </a:lnSpc>
              <a:buFont typeface="+mj-lt"/>
              <a:buAutoNum type="arabicPeriod"/>
            </a:pPr>
            <a:r>
              <a:rPr lang="fr-CA" sz="800" spc="10" dirty="0">
                <a:latin typeface="Arial" panose="020B0604020202020204" pitchFamily="34" charset="0"/>
                <a:cs typeface="Arial" panose="020B0604020202020204" pitchFamily="34" charset="0"/>
              </a:rPr>
              <a:t>Réponses de toutes les autres sources</a:t>
            </a:r>
          </a:p>
          <a:p>
            <a:pPr marL="300600" indent="-228600" algn="l">
              <a:lnSpc>
                <a:spcPct val="100000"/>
              </a:lnSpc>
              <a:buFont typeface="+mj-lt"/>
              <a:buAutoNum type="arabicPeriod"/>
            </a:pPr>
            <a:r>
              <a:rPr lang="fr-CA" sz="800" spc="10" dirty="0">
                <a:latin typeface="Arial" panose="020B0604020202020204" pitchFamily="34" charset="0"/>
                <a:cs typeface="Arial" panose="020B0604020202020204" pitchFamily="34" charset="0"/>
              </a:rPr>
              <a:t>Toute autre information importante (Contact en cas d’urgence si des câbles/tuyaux enfouis sont trouvés et n’étaient pas dans la localisation, protocole de sécurité standard, meilleures pratiques des compagnies)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7AD142-DEFC-5649-9536-53CB24F2A661}"/>
              </a:ext>
            </a:extLst>
          </p:cNvPr>
          <p:cNvSpPr/>
          <p:nvPr/>
        </p:nvSpPr>
        <p:spPr>
          <a:xfrm>
            <a:off x="4030937" y="3366876"/>
            <a:ext cx="3260615" cy="1680750"/>
          </a:xfrm>
          <a:prstGeom prst="rect">
            <a:avLst/>
          </a:prstGeom>
          <a:solidFill>
            <a:srgbClr val="F2F8E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5EA2CFB9-9652-4838-A7FA-0E3572B4EC65}"/>
              </a:ext>
            </a:extLst>
          </p:cNvPr>
          <p:cNvSpPr txBox="1">
            <a:spLocks/>
          </p:cNvSpPr>
          <p:nvPr/>
        </p:nvSpPr>
        <p:spPr>
          <a:xfrm>
            <a:off x="3958246" y="3316784"/>
            <a:ext cx="3319680" cy="17308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algn="l">
              <a:lnSpc>
                <a:spcPct val="130000"/>
              </a:lnSpc>
            </a:pPr>
            <a:br>
              <a:rPr lang="fr-CA" sz="300" spc="10" dirty="0">
                <a:solidFill>
                  <a:srgbClr val="7DBC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900" b="1" spc="10" dirty="0">
                <a:solidFill>
                  <a:srgbClr val="7DBC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Partager des localisations</a:t>
            </a:r>
            <a:br>
              <a:rPr lang="fr-CA" sz="900" b="1" spc="10" dirty="0">
                <a:solidFill>
                  <a:srgbClr val="7DBC3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900" spc="10" dirty="0">
                <a:latin typeface="Arial" panose="020B0604020202020204" pitchFamily="34" charset="0"/>
                <a:cs typeface="Arial" panose="020B0604020202020204" pitchFamily="34" charset="0"/>
              </a:rPr>
              <a:t>Si vous prévoyez partager votre information de localisation avec d’autres responsables d’excavation ou un sous-contractant, il est préférable d’inclure leurs coordonnées au moment de soumettre la demande.</a:t>
            </a:r>
          </a:p>
          <a:p>
            <a:pPr marL="72000" algn="l">
              <a:lnSpc>
                <a:spcPct val="130000"/>
              </a:lnSpc>
            </a:pPr>
            <a:r>
              <a:rPr lang="fr-CA" sz="900" spc="10" dirty="0">
                <a:latin typeface="Arial" panose="020B0604020202020204" pitchFamily="34" charset="0"/>
                <a:cs typeface="Arial" panose="020B0604020202020204" pitchFamily="34" charset="0"/>
              </a:rPr>
              <a:t>Vous pouvez ajouter des coordonnées/compagnies supplémentaires dans une demande de Ontario One Call sous la section “Coordonnées” et “Coordonnées supplémentaires”.</a:t>
            </a:r>
          </a:p>
          <a:p>
            <a:pPr marL="72000" algn="l">
              <a:lnSpc>
                <a:spcPct val="130000"/>
              </a:lnSpc>
            </a:pPr>
            <a:r>
              <a:rPr lang="fr-CA" sz="900" spc="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(Cliquez ici)()()( </a:t>
            </a:r>
            <a:r>
              <a:rPr lang="fr-CA" sz="900" spc="10" dirty="0">
                <a:latin typeface="Arial" panose="020B0604020202020204" pitchFamily="34" charset="0"/>
                <a:cs typeface="Arial" panose="020B0604020202020204" pitchFamily="34" charset="0"/>
              </a:rPr>
              <a:t>pour en apprendre plus sur le partage de localisation.</a:t>
            </a:r>
          </a:p>
        </p:txBody>
      </p:sp>
    </p:spTree>
    <p:extLst>
      <p:ext uri="{BB962C8B-B14F-4D97-AF65-F5344CB8AC3E}">
        <p14:creationId xmlns:p14="http://schemas.microsoft.com/office/powerpoint/2010/main" val="966823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2661</TotalTime>
  <Words>437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Trousse complète de localisation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Locate Package</dc:title>
  <dc:creator>Valentina Cova</dc:creator>
  <cp:lastModifiedBy>Kim Morris</cp:lastModifiedBy>
  <cp:revision>69</cp:revision>
  <dcterms:created xsi:type="dcterms:W3CDTF">2019-02-28T16:29:50Z</dcterms:created>
  <dcterms:modified xsi:type="dcterms:W3CDTF">2023-07-03T14:49:00Z</dcterms:modified>
</cp:coreProperties>
</file>